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
  </p:notesMasterIdLst>
  <p:sldIdLst>
    <p:sldId id="256" r:id="rId2"/>
  </p:sldIdLst>
  <p:sldSz cx="30279975" cy="42808525"/>
  <p:notesSz cx="6858000" cy="9144000"/>
  <p:defaultTextStyle>
    <a:defPPr>
      <a:defRPr lang="el-GR"/>
    </a:defPPr>
    <a:lvl1pPr marL="0" algn="l" defTabSz="4176356" rtl="0" eaLnBrk="1" latinLnBrk="0" hangingPunct="1">
      <a:defRPr sz="8200" kern="1200">
        <a:solidFill>
          <a:schemeClr val="tx1"/>
        </a:solidFill>
        <a:latin typeface="+mn-lt"/>
        <a:ea typeface="+mn-ea"/>
        <a:cs typeface="+mn-cs"/>
      </a:defRPr>
    </a:lvl1pPr>
    <a:lvl2pPr marL="2088179" algn="l" defTabSz="4176356" rtl="0" eaLnBrk="1" latinLnBrk="0" hangingPunct="1">
      <a:defRPr sz="8200" kern="1200">
        <a:solidFill>
          <a:schemeClr val="tx1"/>
        </a:solidFill>
        <a:latin typeface="+mn-lt"/>
        <a:ea typeface="+mn-ea"/>
        <a:cs typeface="+mn-cs"/>
      </a:defRPr>
    </a:lvl2pPr>
    <a:lvl3pPr marL="4176356" algn="l" defTabSz="4176356" rtl="0" eaLnBrk="1" latinLnBrk="0" hangingPunct="1">
      <a:defRPr sz="8200" kern="1200">
        <a:solidFill>
          <a:schemeClr val="tx1"/>
        </a:solidFill>
        <a:latin typeface="+mn-lt"/>
        <a:ea typeface="+mn-ea"/>
        <a:cs typeface="+mn-cs"/>
      </a:defRPr>
    </a:lvl3pPr>
    <a:lvl4pPr marL="6264535" algn="l" defTabSz="4176356" rtl="0" eaLnBrk="1" latinLnBrk="0" hangingPunct="1">
      <a:defRPr sz="8200" kern="1200">
        <a:solidFill>
          <a:schemeClr val="tx1"/>
        </a:solidFill>
        <a:latin typeface="+mn-lt"/>
        <a:ea typeface="+mn-ea"/>
        <a:cs typeface="+mn-cs"/>
      </a:defRPr>
    </a:lvl4pPr>
    <a:lvl5pPr marL="8352714" algn="l" defTabSz="4176356" rtl="0" eaLnBrk="1" latinLnBrk="0" hangingPunct="1">
      <a:defRPr sz="8200" kern="1200">
        <a:solidFill>
          <a:schemeClr val="tx1"/>
        </a:solidFill>
        <a:latin typeface="+mn-lt"/>
        <a:ea typeface="+mn-ea"/>
        <a:cs typeface="+mn-cs"/>
      </a:defRPr>
    </a:lvl5pPr>
    <a:lvl6pPr marL="10440891" algn="l" defTabSz="4176356" rtl="0" eaLnBrk="1" latinLnBrk="0" hangingPunct="1">
      <a:defRPr sz="8200" kern="1200">
        <a:solidFill>
          <a:schemeClr val="tx1"/>
        </a:solidFill>
        <a:latin typeface="+mn-lt"/>
        <a:ea typeface="+mn-ea"/>
        <a:cs typeface="+mn-cs"/>
      </a:defRPr>
    </a:lvl6pPr>
    <a:lvl7pPr marL="12529070" algn="l" defTabSz="4176356" rtl="0" eaLnBrk="1" latinLnBrk="0" hangingPunct="1">
      <a:defRPr sz="8200" kern="1200">
        <a:solidFill>
          <a:schemeClr val="tx1"/>
        </a:solidFill>
        <a:latin typeface="+mn-lt"/>
        <a:ea typeface="+mn-ea"/>
        <a:cs typeface="+mn-cs"/>
      </a:defRPr>
    </a:lvl7pPr>
    <a:lvl8pPr marL="14617247" algn="l" defTabSz="4176356" rtl="0" eaLnBrk="1" latinLnBrk="0" hangingPunct="1">
      <a:defRPr sz="8200" kern="1200">
        <a:solidFill>
          <a:schemeClr val="tx1"/>
        </a:solidFill>
        <a:latin typeface="+mn-lt"/>
        <a:ea typeface="+mn-ea"/>
        <a:cs typeface="+mn-cs"/>
      </a:defRPr>
    </a:lvl8pPr>
    <a:lvl9pPr marL="16705426" algn="l" defTabSz="417635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A488322-F2BA-4B5B-9748-0D474271808F}" styleName="Μεσαίο στυλ 3 - Έμφαση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316" autoAdjust="0"/>
  </p:normalViewPr>
  <p:slideViewPr>
    <p:cSldViewPr>
      <p:cViewPr>
        <p:scale>
          <a:sx n="30" d="100"/>
          <a:sy n="30" d="100"/>
        </p:scale>
        <p:origin x="-702" y="237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CEDA6-A39C-4BEA-900F-B37BADB8BDFD}" type="datetimeFigureOut">
              <a:rPr lang="el-GR" smtClean="0"/>
              <a:pPr/>
              <a:t>23/1/2019</a:t>
            </a:fld>
            <a:endParaRPr lang="el-GR"/>
          </a:p>
        </p:txBody>
      </p:sp>
      <p:sp>
        <p:nvSpPr>
          <p:cNvPr id="4" name="Θέση εικόνας διαφάνειας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4C7ECD-480A-499E-A499-50FA3D7DA8CA}" type="slidenum">
              <a:rPr lang="el-GR" smtClean="0"/>
              <a:pPr/>
              <a:t>‹#›</a:t>
            </a:fld>
            <a:endParaRPr lang="el-GR"/>
          </a:p>
        </p:txBody>
      </p:sp>
    </p:spTree>
    <p:extLst>
      <p:ext uri="{BB962C8B-B14F-4D97-AF65-F5344CB8AC3E}">
        <p14:creationId xmlns="" xmlns:p14="http://schemas.microsoft.com/office/powerpoint/2010/main" val="2409693934"/>
      </p:ext>
    </p:extLst>
  </p:cSld>
  <p:clrMap bg1="lt1" tx1="dk1" bg2="lt2" tx2="dk2" accent1="accent1" accent2="accent2" accent3="accent3" accent4="accent4" accent5="accent5" accent6="accent6" hlink="hlink" folHlink="folHlink"/>
  <p:notesStyle>
    <a:lvl1pPr marL="0" algn="l" defTabSz="4176356" rtl="0" eaLnBrk="1" latinLnBrk="0" hangingPunct="1">
      <a:defRPr sz="5500" kern="1200">
        <a:solidFill>
          <a:schemeClr val="tx1"/>
        </a:solidFill>
        <a:latin typeface="+mn-lt"/>
        <a:ea typeface="+mn-ea"/>
        <a:cs typeface="+mn-cs"/>
      </a:defRPr>
    </a:lvl1pPr>
    <a:lvl2pPr marL="2088179" algn="l" defTabSz="4176356" rtl="0" eaLnBrk="1" latinLnBrk="0" hangingPunct="1">
      <a:defRPr sz="5500" kern="1200">
        <a:solidFill>
          <a:schemeClr val="tx1"/>
        </a:solidFill>
        <a:latin typeface="+mn-lt"/>
        <a:ea typeface="+mn-ea"/>
        <a:cs typeface="+mn-cs"/>
      </a:defRPr>
    </a:lvl2pPr>
    <a:lvl3pPr marL="4176356" algn="l" defTabSz="4176356" rtl="0" eaLnBrk="1" latinLnBrk="0" hangingPunct="1">
      <a:defRPr sz="5500" kern="1200">
        <a:solidFill>
          <a:schemeClr val="tx1"/>
        </a:solidFill>
        <a:latin typeface="+mn-lt"/>
        <a:ea typeface="+mn-ea"/>
        <a:cs typeface="+mn-cs"/>
      </a:defRPr>
    </a:lvl3pPr>
    <a:lvl4pPr marL="6264535" algn="l" defTabSz="4176356" rtl="0" eaLnBrk="1" latinLnBrk="0" hangingPunct="1">
      <a:defRPr sz="5500" kern="1200">
        <a:solidFill>
          <a:schemeClr val="tx1"/>
        </a:solidFill>
        <a:latin typeface="+mn-lt"/>
        <a:ea typeface="+mn-ea"/>
        <a:cs typeface="+mn-cs"/>
      </a:defRPr>
    </a:lvl4pPr>
    <a:lvl5pPr marL="8352714" algn="l" defTabSz="4176356" rtl="0" eaLnBrk="1" latinLnBrk="0" hangingPunct="1">
      <a:defRPr sz="5500" kern="1200">
        <a:solidFill>
          <a:schemeClr val="tx1"/>
        </a:solidFill>
        <a:latin typeface="+mn-lt"/>
        <a:ea typeface="+mn-ea"/>
        <a:cs typeface="+mn-cs"/>
      </a:defRPr>
    </a:lvl5pPr>
    <a:lvl6pPr marL="10440891" algn="l" defTabSz="4176356" rtl="0" eaLnBrk="1" latinLnBrk="0" hangingPunct="1">
      <a:defRPr sz="5500" kern="1200">
        <a:solidFill>
          <a:schemeClr val="tx1"/>
        </a:solidFill>
        <a:latin typeface="+mn-lt"/>
        <a:ea typeface="+mn-ea"/>
        <a:cs typeface="+mn-cs"/>
      </a:defRPr>
    </a:lvl6pPr>
    <a:lvl7pPr marL="12529070" algn="l" defTabSz="4176356" rtl="0" eaLnBrk="1" latinLnBrk="0" hangingPunct="1">
      <a:defRPr sz="5500" kern="1200">
        <a:solidFill>
          <a:schemeClr val="tx1"/>
        </a:solidFill>
        <a:latin typeface="+mn-lt"/>
        <a:ea typeface="+mn-ea"/>
        <a:cs typeface="+mn-cs"/>
      </a:defRPr>
    </a:lvl7pPr>
    <a:lvl8pPr marL="14617247" algn="l" defTabSz="4176356" rtl="0" eaLnBrk="1" latinLnBrk="0" hangingPunct="1">
      <a:defRPr sz="5500" kern="1200">
        <a:solidFill>
          <a:schemeClr val="tx1"/>
        </a:solidFill>
        <a:latin typeface="+mn-lt"/>
        <a:ea typeface="+mn-ea"/>
        <a:cs typeface="+mn-cs"/>
      </a:defRPr>
    </a:lvl8pPr>
    <a:lvl9pPr marL="16705426" algn="l" defTabSz="417635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16150" y="685800"/>
            <a:ext cx="24257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A54C7ECD-480A-499E-A499-50FA3D7DA8CA}" type="slidenum">
              <a:rPr lang="el-GR" smtClean="0"/>
              <a:pPr/>
              <a:t>1</a:t>
            </a:fld>
            <a:endParaRPr lang="el-GR"/>
          </a:p>
        </p:txBody>
      </p:sp>
    </p:spTree>
    <p:extLst>
      <p:ext uri="{BB962C8B-B14F-4D97-AF65-F5344CB8AC3E}">
        <p14:creationId xmlns="" xmlns:p14="http://schemas.microsoft.com/office/powerpoint/2010/main" val="151582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71000" y="13298399"/>
            <a:ext cx="25737979" cy="9176084"/>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4541996" y="24258163"/>
            <a:ext cx="21195983" cy="10939957"/>
          </a:xfrm>
        </p:spPr>
        <p:txBody>
          <a:bodyPr/>
          <a:lstStyle>
            <a:lvl1pPr marL="0" indent="0" algn="ctr">
              <a:buNone/>
              <a:defRPr>
                <a:solidFill>
                  <a:schemeClr val="tx1">
                    <a:tint val="75000"/>
                  </a:schemeClr>
                </a:solidFill>
              </a:defRPr>
            </a:lvl1pPr>
            <a:lvl2pPr marL="2088179" indent="0" algn="ctr">
              <a:buNone/>
              <a:defRPr>
                <a:solidFill>
                  <a:schemeClr val="tx1">
                    <a:tint val="75000"/>
                  </a:schemeClr>
                </a:solidFill>
              </a:defRPr>
            </a:lvl2pPr>
            <a:lvl3pPr marL="4176356" indent="0" algn="ctr">
              <a:buNone/>
              <a:defRPr>
                <a:solidFill>
                  <a:schemeClr val="tx1">
                    <a:tint val="75000"/>
                  </a:schemeClr>
                </a:solidFill>
              </a:defRPr>
            </a:lvl3pPr>
            <a:lvl4pPr marL="6264535" indent="0" algn="ctr">
              <a:buNone/>
              <a:defRPr>
                <a:solidFill>
                  <a:schemeClr val="tx1">
                    <a:tint val="75000"/>
                  </a:schemeClr>
                </a:solidFill>
              </a:defRPr>
            </a:lvl4pPr>
            <a:lvl5pPr marL="8352714" indent="0" algn="ctr">
              <a:buNone/>
              <a:defRPr>
                <a:solidFill>
                  <a:schemeClr val="tx1">
                    <a:tint val="75000"/>
                  </a:schemeClr>
                </a:solidFill>
              </a:defRPr>
            </a:lvl5pPr>
            <a:lvl6pPr marL="10440891" indent="0" algn="ctr">
              <a:buNone/>
              <a:defRPr>
                <a:solidFill>
                  <a:schemeClr val="tx1">
                    <a:tint val="75000"/>
                  </a:schemeClr>
                </a:solidFill>
              </a:defRPr>
            </a:lvl6pPr>
            <a:lvl7pPr marL="12529070" indent="0" algn="ctr">
              <a:buNone/>
              <a:defRPr>
                <a:solidFill>
                  <a:schemeClr val="tx1">
                    <a:tint val="75000"/>
                  </a:schemeClr>
                </a:solidFill>
              </a:defRPr>
            </a:lvl7pPr>
            <a:lvl8pPr marL="14617247" indent="0" algn="ctr">
              <a:buNone/>
              <a:defRPr>
                <a:solidFill>
                  <a:schemeClr val="tx1">
                    <a:tint val="75000"/>
                  </a:schemeClr>
                </a:solidFill>
              </a:defRPr>
            </a:lvl8pPr>
            <a:lvl9pPr marL="16705426"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1952982" y="1714335"/>
            <a:ext cx="6812994" cy="36525976"/>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514001" y="1714335"/>
            <a:ext cx="19934317" cy="36525976"/>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391912" y="27508445"/>
            <a:ext cx="25737979" cy="8502248"/>
          </a:xfrm>
        </p:spPr>
        <p:txBody>
          <a:bodyPr anchor="t"/>
          <a:lstStyle>
            <a:lvl1pPr algn="l">
              <a:defRPr sz="182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2391912" y="18144085"/>
            <a:ext cx="25737979" cy="9364360"/>
          </a:xfrm>
        </p:spPr>
        <p:txBody>
          <a:bodyPr anchor="b"/>
          <a:lstStyle>
            <a:lvl1pPr marL="0" indent="0">
              <a:buNone/>
              <a:defRPr sz="9200">
                <a:solidFill>
                  <a:schemeClr val="tx1">
                    <a:tint val="75000"/>
                  </a:schemeClr>
                </a:solidFill>
              </a:defRPr>
            </a:lvl1pPr>
            <a:lvl2pPr marL="2088179" indent="0">
              <a:buNone/>
              <a:defRPr sz="8200">
                <a:solidFill>
                  <a:schemeClr val="tx1">
                    <a:tint val="75000"/>
                  </a:schemeClr>
                </a:solidFill>
              </a:defRPr>
            </a:lvl2pPr>
            <a:lvl3pPr marL="4176356" indent="0">
              <a:buNone/>
              <a:defRPr sz="7400">
                <a:solidFill>
                  <a:schemeClr val="tx1">
                    <a:tint val="75000"/>
                  </a:schemeClr>
                </a:solidFill>
              </a:defRPr>
            </a:lvl3pPr>
            <a:lvl4pPr marL="6264535" indent="0">
              <a:buNone/>
              <a:defRPr sz="6400">
                <a:solidFill>
                  <a:schemeClr val="tx1">
                    <a:tint val="75000"/>
                  </a:schemeClr>
                </a:solidFill>
              </a:defRPr>
            </a:lvl4pPr>
            <a:lvl5pPr marL="8352714" indent="0">
              <a:buNone/>
              <a:defRPr sz="6400">
                <a:solidFill>
                  <a:schemeClr val="tx1">
                    <a:tint val="75000"/>
                  </a:schemeClr>
                </a:solidFill>
              </a:defRPr>
            </a:lvl5pPr>
            <a:lvl6pPr marL="10440891" indent="0">
              <a:buNone/>
              <a:defRPr sz="6400">
                <a:solidFill>
                  <a:schemeClr val="tx1">
                    <a:tint val="75000"/>
                  </a:schemeClr>
                </a:solidFill>
              </a:defRPr>
            </a:lvl6pPr>
            <a:lvl7pPr marL="12529070" indent="0">
              <a:buNone/>
              <a:defRPr sz="6400">
                <a:solidFill>
                  <a:schemeClr val="tx1">
                    <a:tint val="75000"/>
                  </a:schemeClr>
                </a:solidFill>
              </a:defRPr>
            </a:lvl7pPr>
            <a:lvl8pPr marL="14617247" indent="0">
              <a:buNone/>
              <a:defRPr sz="6400">
                <a:solidFill>
                  <a:schemeClr val="tx1">
                    <a:tint val="75000"/>
                  </a:schemeClr>
                </a:solidFill>
              </a:defRPr>
            </a:lvl8pPr>
            <a:lvl9pPr marL="16705426" indent="0">
              <a:buNone/>
              <a:defRPr sz="6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514000" y="9988667"/>
            <a:ext cx="13373656" cy="2825164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5392320" y="9988667"/>
            <a:ext cx="13373656" cy="2825164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514001" y="9582375"/>
            <a:ext cx="13378914" cy="3993477"/>
          </a:xfrm>
        </p:spPr>
        <p:txBody>
          <a:bodyPr anchor="b"/>
          <a:lstStyle>
            <a:lvl1pPr marL="0" indent="0">
              <a:buNone/>
              <a:defRPr sz="10900" b="1"/>
            </a:lvl1pPr>
            <a:lvl2pPr marL="2088179" indent="0">
              <a:buNone/>
              <a:defRPr sz="9200" b="1"/>
            </a:lvl2pPr>
            <a:lvl3pPr marL="4176356" indent="0">
              <a:buNone/>
              <a:defRPr sz="8200" b="1"/>
            </a:lvl3pPr>
            <a:lvl4pPr marL="6264535" indent="0">
              <a:buNone/>
              <a:defRPr sz="7400" b="1"/>
            </a:lvl4pPr>
            <a:lvl5pPr marL="8352714" indent="0">
              <a:buNone/>
              <a:defRPr sz="7400" b="1"/>
            </a:lvl5pPr>
            <a:lvl6pPr marL="10440891" indent="0">
              <a:buNone/>
              <a:defRPr sz="7400" b="1"/>
            </a:lvl6pPr>
            <a:lvl7pPr marL="12529070" indent="0">
              <a:buNone/>
              <a:defRPr sz="7400" b="1"/>
            </a:lvl7pPr>
            <a:lvl8pPr marL="14617247" indent="0">
              <a:buNone/>
              <a:defRPr sz="7400" b="1"/>
            </a:lvl8pPr>
            <a:lvl9pPr marL="16705426" indent="0">
              <a:buNone/>
              <a:defRPr sz="74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514001" y="13575851"/>
            <a:ext cx="13378914" cy="24664452"/>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15381810" y="9582375"/>
            <a:ext cx="13384168" cy="3993477"/>
          </a:xfrm>
        </p:spPr>
        <p:txBody>
          <a:bodyPr anchor="b"/>
          <a:lstStyle>
            <a:lvl1pPr marL="0" indent="0">
              <a:buNone/>
              <a:defRPr sz="10900" b="1"/>
            </a:lvl1pPr>
            <a:lvl2pPr marL="2088179" indent="0">
              <a:buNone/>
              <a:defRPr sz="9200" b="1"/>
            </a:lvl2pPr>
            <a:lvl3pPr marL="4176356" indent="0">
              <a:buNone/>
              <a:defRPr sz="8200" b="1"/>
            </a:lvl3pPr>
            <a:lvl4pPr marL="6264535" indent="0">
              <a:buNone/>
              <a:defRPr sz="7400" b="1"/>
            </a:lvl4pPr>
            <a:lvl5pPr marL="8352714" indent="0">
              <a:buNone/>
              <a:defRPr sz="7400" b="1"/>
            </a:lvl5pPr>
            <a:lvl6pPr marL="10440891" indent="0">
              <a:buNone/>
              <a:defRPr sz="7400" b="1"/>
            </a:lvl6pPr>
            <a:lvl7pPr marL="12529070" indent="0">
              <a:buNone/>
              <a:defRPr sz="7400" b="1"/>
            </a:lvl7pPr>
            <a:lvl8pPr marL="14617247" indent="0">
              <a:buNone/>
              <a:defRPr sz="7400" b="1"/>
            </a:lvl8pPr>
            <a:lvl9pPr marL="16705426" indent="0">
              <a:buNone/>
              <a:defRPr sz="74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5381810" y="13575851"/>
            <a:ext cx="13384168" cy="24664452"/>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514001" y="1704416"/>
            <a:ext cx="9961904" cy="7253666"/>
          </a:xfrm>
        </p:spPr>
        <p:txBody>
          <a:bodyPr anchor="b"/>
          <a:lstStyle>
            <a:lvl1pPr algn="l">
              <a:defRPr sz="92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11838631" y="1704419"/>
            <a:ext cx="16927349" cy="36535892"/>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1514001" y="8958084"/>
            <a:ext cx="9961904" cy="29282226"/>
          </a:xfrm>
        </p:spPr>
        <p:txBody>
          <a:bodyPr/>
          <a:lstStyle>
            <a:lvl1pPr marL="0" indent="0">
              <a:buNone/>
              <a:defRPr sz="6400"/>
            </a:lvl1pPr>
            <a:lvl2pPr marL="2088179" indent="0">
              <a:buNone/>
              <a:defRPr sz="5500"/>
            </a:lvl2pPr>
            <a:lvl3pPr marL="4176356" indent="0">
              <a:buNone/>
              <a:defRPr sz="4500"/>
            </a:lvl3pPr>
            <a:lvl4pPr marL="6264535" indent="0">
              <a:buNone/>
              <a:defRPr sz="4100"/>
            </a:lvl4pPr>
            <a:lvl5pPr marL="8352714" indent="0">
              <a:buNone/>
              <a:defRPr sz="4100"/>
            </a:lvl5pPr>
            <a:lvl6pPr marL="10440891" indent="0">
              <a:buNone/>
              <a:defRPr sz="4100"/>
            </a:lvl6pPr>
            <a:lvl7pPr marL="12529070" indent="0">
              <a:buNone/>
              <a:defRPr sz="4100"/>
            </a:lvl7pPr>
            <a:lvl8pPr marL="14617247" indent="0">
              <a:buNone/>
              <a:defRPr sz="4100"/>
            </a:lvl8pPr>
            <a:lvl9pPr marL="16705426" indent="0">
              <a:buNone/>
              <a:defRPr sz="41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935089" y="29965970"/>
            <a:ext cx="18167985" cy="3537654"/>
          </a:xfrm>
        </p:spPr>
        <p:txBody>
          <a:bodyPr anchor="b"/>
          <a:lstStyle>
            <a:lvl1pPr algn="l">
              <a:defRPr sz="92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5935089" y="3825021"/>
            <a:ext cx="18167985" cy="25685115"/>
          </a:xfrm>
        </p:spPr>
        <p:txBody>
          <a:bodyPr/>
          <a:lstStyle>
            <a:lvl1pPr marL="0" indent="0">
              <a:buNone/>
              <a:defRPr sz="14600"/>
            </a:lvl1pPr>
            <a:lvl2pPr marL="2088179" indent="0">
              <a:buNone/>
              <a:defRPr sz="12700"/>
            </a:lvl2pPr>
            <a:lvl3pPr marL="4176356" indent="0">
              <a:buNone/>
              <a:defRPr sz="10900"/>
            </a:lvl3pPr>
            <a:lvl4pPr marL="6264535" indent="0">
              <a:buNone/>
              <a:defRPr sz="9200"/>
            </a:lvl4pPr>
            <a:lvl5pPr marL="8352714" indent="0">
              <a:buNone/>
              <a:defRPr sz="9200"/>
            </a:lvl5pPr>
            <a:lvl6pPr marL="10440891" indent="0">
              <a:buNone/>
              <a:defRPr sz="9200"/>
            </a:lvl6pPr>
            <a:lvl7pPr marL="12529070" indent="0">
              <a:buNone/>
              <a:defRPr sz="9200"/>
            </a:lvl7pPr>
            <a:lvl8pPr marL="14617247" indent="0">
              <a:buNone/>
              <a:defRPr sz="9200"/>
            </a:lvl8pPr>
            <a:lvl9pPr marL="16705426" indent="0">
              <a:buNone/>
              <a:defRPr sz="9200"/>
            </a:lvl9pPr>
          </a:lstStyle>
          <a:p>
            <a:endParaRPr lang="el-GR"/>
          </a:p>
        </p:txBody>
      </p:sp>
      <p:sp>
        <p:nvSpPr>
          <p:cNvPr id="4" name="3 - Θέση κειμένου"/>
          <p:cNvSpPr>
            <a:spLocks noGrp="1"/>
          </p:cNvSpPr>
          <p:nvPr>
            <p:ph type="body" sz="half" idx="2"/>
          </p:nvPr>
        </p:nvSpPr>
        <p:spPr>
          <a:xfrm>
            <a:off x="5935089" y="33503625"/>
            <a:ext cx="18167985" cy="5024051"/>
          </a:xfrm>
        </p:spPr>
        <p:txBody>
          <a:bodyPr/>
          <a:lstStyle>
            <a:lvl1pPr marL="0" indent="0">
              <a:buNone/>
              <a:defRPr sz="6400"/>
            </a:lvl1pPr>
            <a:lvl2pPr marL="2088179" indent="0">
              <a:buNone/>
              <a:defRPr sz="5500"/>
            </a:lvl2pPr>
            <a:lvl3pPr marL="4176356" indent="0">
              <a:buNone/>
              <a:defRPr sz="4500"/>
            </a:lvl3pPr>
            <a:lvl4pPr marL="6264535" indent="0">
              <a:buNone/>
              <a:defRPr sz="4100"/>
            </a:lvl4pPr>
            <a:lvl5pPr marL="8352714" indent="0">
              <a:buNone/>
              <a:defRPr sz="4100"/>
            </a:lvl5pPr>
            <a:lvl6pPr marL="10440891" indent="0">
              <a:buNone/>
              <a:defRPr sz="4100"/>
            </a:lvl6pPr>
            <a:lvl7pPr marL="12529070" indent="0">
              <a:buNone/>
              <a:defRPr sz="4100"/>
            </a:lvl7pPr>
            <a:lvl8pPr marL="14617247" indent="0">
              <a:buNone/>
              <a:defRPr sz="4100"/>
            </a:lvl8pPr>
            <a:lvl9pPr marL="16705426" indent="0">
              <a:buNone/>
              <a:defRPr sz="41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23/1/2019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514000" y="1714329"/>
            <a:ext cx="27251978" cy="7134755"/>
          </a:xfrm>
          <a:prstGeom prst="rect">
            <a:avLst/>
          </a:prstGeom>
        </p:spPr>
        <p:txBody>
          <a:bodyPr vert="horz" lIns="417635" tIns="208818" rIns="417635" bIns="208818"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514000" y="9988667"/>
            <a:ext cx="27251978" cy="28251647"/>
          </a:xfrm>
          <a:prstGeom prst="rect">
            <a:avLst/>
          </a:prstGeom>
        </p:spPr>
        <p:txBody>
          <a:bodyPr vert="horz" lIns="417635" tIns="208818" rIns="417635" bIns="208818"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1513999" y="39677167"/>
            <a:ext cx="7065328" cy="2279156"/>
          </a:xfrm>
          <a:prstGeom prst="rect">
            <a:avLst/>
          </a:prstGeom>
        </p:spPr>
        <p:txBody>
          <a:bodyPr vert="horz" lIns="417635" tIns="208818" rIns="417635" bIns="208818" rtlCol="0" anchor="ctr"/>
          <a:lstStyle>
            <a:lvl1pPr algn="l">
              <a:defRPr sz="5500">
                <a:solidFill>
                  <a:schemeClr val="tx1">
                    <a:tint val="75000"/>
                  </a:schemeClr>
                </a:solidFill>
              </a:defRPr>
            </a:lvl1pPr>
          </a:lstStyle>
          <a:p>
            <a:fld id="{F2853615-BFDE-46DE-814C-47EC6EF6D371}" type="datetimeFigureOut">
              <a:rPr lang="el-GR" smtClean="0"/>
              <a:pPr/>
              <a:t>23/1/2019</a:t>
            </a:fld>
            <a:endParaRPr lang="el-GR"/>
          </a:p>
        </p:txBody>
      </p:sp>
      <p:sp>
        <p:nvSpPr>
          <p:cNvPr id="5" name="4 - Θέση υποσέλιδου"/>
          <p:cNvSpPr>
            <a:spLocks noGrp="1"/>
          </p:cNvSpPr>
          <p:nvPr>
            <p:ph type="ftr" sz="quarter" idx="3"/>
          </p:nvPr>
        </p:nvSpPr>
        <p:spPr>
          <a:xfrm>
            <a:off x="10345660" y="39677167"/>
            <a:ext cx="9588659" cy="2279156"/>
          </a:xfrm>
          <a:prstGeom prst="rect">
            <a:avLst/>
          </a:prstGeom>
        </p:spPr>
        <p:txBody>
          <a:bodyPr vert="horz" lIns="417635" tIns="208818" rIns="417635" bIns="208818" rtlCol="0" anchor="ctr"/>
          <a:lstStyle>
            <a:lvl1pPr algn="ctr">
              <a:defRPr sz="55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21700649" y="39677167"/>
            <a:ext cx="7065328" cy="2279156"/>
          </a:xfrm>
          <a:prstGeom prst="rect">
            <a:avLst/>
          </a:prstGeom>
        </p:spPr>
        <p:txBody>
          <a:bodyPr vert="horz" lIns="417635" tIns="208818" rIns="417635" bIns="208818" rtlCol="0" anchor="ctr"/>
          <a:lstStyle>
            <a:lvl1pPr algn="r">
              <a:defRPr sz="5500">
                <a:solidFill>
                  <a:schemeClr val="tx1">
                    <a:tint val="75000"/>
                  </a:schemeClr>
                </a:solidFill>
              </a:defRPr>
            </a:lvl1pPr>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56" rtl="0" eaLnBrk="1" latinLnBrk="0" hangingPunct="1">
        <a:spcBef>
          <a:spcPct val="0"/>
        </a:spcBef>
        <a:buNone/>
        <a:defRPr sz="20100" kern="1200">
          <a:solidFill>
            <a:schemeClr val="tx1"/>
          </a:solidFill>
          <a:latin typeface="+mj-lt"/>
          <a:ea typeface="+mj-ea"/>
          <a:cs typeface="+mj-cs"/>
        </a:defRPr>
      </a:lvl1pPr>
    </p:titleStyle>
    <p:bodyStyle>
      <a:lvl1pPr marL="1566133" indent="-1566133" algn="l" defTabSz="4176356"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290" indent="-1305111" algn="l" defTabSz="4176356"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45" indent="-1044089" algn="l" defTabSz="4176356"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08624"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96802"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84980"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3159"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1336"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9515"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l-GR"/>
      </a:defPPr>
      <a:lvl1pPr marL="0" algn="l" defTabSz="4176356" rtl="0" eaLnBrk="1" latinLnBrk="0" hangingPunct="1">
        <a:defRPr sz="8200" kern="1200">
          <a:solidFill>
            <a:schemeClr val="tx1"/>
          </a:solidFill>
          <a:latin typeface="+mn-lt"/>
          <a:ea typeface="+mn-ea"/>
          <a:cs typeface="+mn-cs"/>
        </a:defRPr>
      </a:lvl1pPr>
      <a:lvl2pPr marL="2088179" algn="l" defTabSz="4176356" rtl="0" eaLnBrk="1" latinLnBrk="0" hangingPunct="1">
        <a:defRPr sz="8200" kern="1200">
          <a:solidFill>
            <a:schemeClr val="tx1"/>
          </a:solidFill>
          <a:latin typeface="+mn-lt"/>
          <a:ea typeface="+mn-ea"/>
          <a:cs typeface="+mn-cs"/>
        </a:defRPr>
      </a:lvl2pPr>
      <a:lvl3pPr marL="4176356" algn="l" defTabSz="4176356" rtl="0" eaLnBrk="1" latinLnBrk="0" hangingPunct="1">
        <a:defRPr sz="8200" kern="1200">
          <a:solidFill>
            <a:schemeClr val="tx1"/>
          </a:solidFill>
          <a:latin typeface="+mn-lt"/>
          <a:ea typeface="+mn-ea"/>
          <a:cs typeface="+mn-cs"/>
        </a:defRPr>
      </a:lvl3pPr>
      <a:lvl4pPr marL="6264535" algn="l" defTabSz="4176356" rtl="0" eaLnBrk="1" latinLnBrk="0" hangingPunct="1">
        <a:defRPr sz="8200" kern="1200">
          <a:solidFill>
            <a:schemeClr val="tx1"/>
          </a:solidFill>
          <a:latin typeface="+mn-lt"/>
          <a:ea typeface="+mn-ea"/>
          <a:cs typeface="+mn-cs"/>
        </a:defRPr>
      </a:lvl4pPr>
      <a:lvl5pPr marL="8352714" algn="l" defTabSz="4176356" rtl="0" eaLnBrk="1" latinLnBrk="0" hangingPunct="1">
        <a:defRPr sz="8200" kern="1200">
          <a:solidFill>
            <a:schemeClr val="tx1"/>
          </a:solidFill>
          <a:latin typeface="+mn-lt"/>
          <a:ea typeface="+mn-ea"/>
          <a:cs typeface="+mn-cs"/>
        </a:defRPr>
      </a:lvl5pPr>
      <a:lvl6pPr marL="10440891" algn="l" defTabSz="4176356" rtl="0" eaLnBrk="1" latinLnBrk="0" hangingPunct="1">
        <a:defRPr sz="8200" kern="1200">
          <a:solidFill>
            <a:schemeClr val="tx1"/>
          </a:solidFill>
          <a:latin typeface="+mn-lt"/>
          <a:ea typeface="+mn-ea"/>
          <a:cs typeface="+mn-cs"/>
        </a:defRPr>
      </a:lvl6pPr>
      <a:lvl7pPr marL="12529070" algn="l" defTabSz="4176356" rtl="0" eaLnBrk="1" latinLnBrk="0" hangingPunct="1">
        <a:defRPr sz="8200" kern="1200">
          <a:solidFill>
            <a:schemeClr val="tx1"/>
          </a:solidFill>
          <a:latin typeface="+mn-lt"/>
          <a:ea typeface="+mn-ea"/>
          <a:cs typeface="+mn-cs"/>
        </a:defRPr>
      </a:lvl7pPr>
      <a:lvl8pPr marL="14617247" algn="l" defTabSz="4176356" rtl="0" eaLnBrk="1" latinLnBrk="0" hangingPunct="1">
        <a:defRPr sz="8200" kern="1200">
          <a:solidFill>
            <a:schemeClr val="tx1"/>
          </a:solidFill>
          <a:latin typeface="+mn-lt"/>
          <a:ea typeface="+mn-ea"/>
          <a:cs typeface="+mn-cs"/>
        </a:defRPr>
      </a:lvl8pPr>
      <a:lvl9pPr marL="16705426" algn="l" defTabSz="41763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tel:210-3646144" TargetMode="External"/><Relationship Id="rId13" Type="http://schemas.microsoft.com/office/2007/relationships/hdphoto" Target="../media/hdphoto2.wdp"/><Relationship Id="rId3" Type="http://schemas.openxmlformats.org/officeDocument/2006/relationships/image" Target="../media/image1.png"/><Relationship Id="rId7" Type="http://schemas.openxmlformats.org/officeDocument/2006/relationships/hyperlink" Target="tel:210-3628457"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4.png"/><Relationship Id="rId5" Type="http://schemas.microsoft.com/office/2007/relationships/hdphoto" Target="../media/hdphoto1.wdp"/><Relationship Id="rId10" Type="http://schemas.openxmlformats.org/officeDocument/2006/relationships/hyperlink" Target="http://www.iene.eu/" TargetMode="External"/><Relationship Id="rId4" Type="http://schemas.openxmlformats.org/officeDocument/2006/relationships/image" Target="../media/image2.png"/><Relationship Id="rId9" Type="http://schemas.openxmlformats.org/officeDocument/2006/relationships/hyperlink" Target="mailto:info@iene.gr" TargetMode="Externa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71"/>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1560874" y="6830910"/>
            <a:ext cx="18719101" cy="124033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5" name="Rectangle 52"/>
          <p:cNvSpPr>
            <a:spLocks noChangeArrowheads="1"/>
          </p:cNvSpPr>
          <p:nvPr/>
        </p:nvSpPr>
        <p:spPr bwMode="auto">
          <a:xfrm>
            <a:off x="2" y="-238674"/>
            <a:ext cx="261293" cy="1392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129351" tIns="64676" rIns="129351" bIns="64676" numCol="1" anchor="ctr" anchorCtr="0" compatLnSpc="1">
            <a:prstTxWarp prst="textNoShape">
              <a:avLst/>
            </a:prstTxWarp>
            <a:spAutoFit/>
          </a:bodyPr>
          <a:lstStyle/>
          <a:p>
            <a:endParaRPr lang="el-GR"/>
          </a:p>
        </p:txBody>
      </p:sp>
      <p:sp>
        <p:nvSpPr>
          <p:cNvPr id="9" name="Τίτλος 1"/>
          <p:cNvSpPr>
            <a:spLocks noGrp="1"/>
          </p:cNvSpPr>
          <p:nvPr>
            <p:ph type="ctrTitle"/>
          </p:nvPr>
        </p:nvSpPr>
        <p:spPr>
          <a:xfrm>
            <a:off x="2538587" y="1674070"/>
            <a:ext cx="26003462" cy="1656184"/>
          </a:xfrm>
        </p:spPr>
        <p:txBody>
          <a:bodyPr>
            <a:normAutofit/>
          </a:bodyPr>
          <a:lstStyle/>
          <a:p>
            <a:r>
              <a:rPr lang="en-US" sz="5000" b="1" dirty="0" smtClean="0">
                <a:solidFill>
                  <a:schemeClr val="tx2"/>
                </a:solidFill>
              </a:rPr>
              <a:t>EV Charging Strategies and the role of PEV Aggregators </a:t>
            </a:r>
            <a:endParaRPr lang="el-GR" sz="5000" b="1" dirty="0">
              <a:solidFill>
                <a:schemeClr val="tx2"/>
              </a:solidFill>
            </a:endParaRPr>
          </a:p>
        </p:txBody>
      </p:sp>
      <p:sp>
        <p:nvSpPr>
          <p:cNvPr id="10" name="Υπότιτλος 2"/>
          <p:cNvSpPr>
            <a:spLocks noGrp="1"/>
          </p:cNvSpPr>
          <p:nvPr>
            <p:ph type="subTitle" idx="1"/>
          </p:nvPr>
        </p:nvSpPr>
        <p:spPr>
          <a:xfrm>
            <a:off x="630375" y="5634510"/>
            <a:ext cx="11341260" cy="14689632"/>
          </a:xfrm>
        </p:spPr>
        <p:txBody>
          <a:bodyPr>
            <a:noAutofit/>
          </a:bodyPr>
          <a:lstStyle/>
          <a:p>
            <a:pPr algn="just"/>
            <a:r>
              <a:rPr lang="en-US" sz="5000" dirty="0" smtClean="0">
                <a:solidFill>
                  <a:schemeClr val="tx1"/>
                </a:solidFill>
              </a:rPr>
              <a:t>Introduction</a:t>
            </a:r>
          </a:p>
          <a:p>
            <a:pPr algn="just"/>
            <a:r>
              <a:rPr lang="en-US" sz="2500" dirty="0">
                <a:solidFill>
                  <a:schemeClr val="tx1"/>
                </a:solidFill>
              </a:rPr>
              <a:t>With global power market aiming to achieve high penetration of RES to reach the COP21 climate goals, the electrification of the transportation sector has been an important piece to the strategy for Climate Change mitigation. The development and the penetration of electric mobility  in the Motor Vehicle market has initiated a transformation of the power generation and distribution systems world wide. </a:t>
            </a:r>
            <a:r>
              <a:rPr lang="en-US" sz="2500" dirty="0" smtClean="0">
                <a:solidFill>
                  <a:schemeClr val="tx1"/>
                </a:solidFill>
              </a:rPr>
              <a:t>The </a:t>
            </a:r>
            <a:r>
              <a:rPr lang="en-US" sz="2500" dirty="0">
                <a:solidFill>
                  <a:schemeClr val="tx1"/>
                </a:solidFill>
              </a:rPr>
              <a:t>large scale integration of uncontrollable renewable energy resources (RES</a:t>
            </a:r>
            <a:r>
              <a:rPr lang="en-US" sz="2500" dirty="0" smtClean="0">
                <a:solidFill>
                  <a:schemeClr val="tx1"/>
                </a:solidFill>
              </a:rPr>
              <a:t>), deployed to facilitate plugin electric vehicles  (PEVs) with clean energy, such </a:t>
            </a:r>
            <a:r>
              <a:rPr lang="en-US" sz="2500" dirty="0">
                <a:solidFill>
                  <a:schemeClr val="tx1"/>
                </a:solidFill>
              </a:rPr>
              <a:t>as </a:t>
            </a:r>
            <a:r>
              <a:rPr lang="en-US" sz="2500" dirty="0" smtClean="0">
                <a:solidFill>
                  <a:schemeClr val="tx1"/>
                </a:solidFill>
              </a:rPr>
              <a:t> wind </a:t>
            </a:r>
            <a:r>
              <a:rPr lang="en-US" sz="2500" dirty="0">
                <a:solidFill>
                  <a:schemeClr val="tx1"/>
                </a:solidFill>
              </a:rPr>
              <a:t>and </a:t>
            </a:r>
            <a:r>
              <a:rPr lang="en-US" sz="2500" dirty="0" smtClean="0">
                <a:solidFill>
                  <a:schemeClr val="tx1"/>
                </a:solidFill>
              </a:rPr>
              <a:t>solar, </a:t>
            </a:r>
            <a:r>
              <a:rPr lang="en-US" sz="2500" dirty="0">
                <a:solidFill>
                  <a:schemeClr val="tx1"/>
                </a:solidFill>
              </a:rPr>
              <a:t>which are directly depended on local weather </a:t>
            </a:r>
            <a:r>
              <a:rPr lang="en-US" sz="2500" dirty="0" smtClean="0">
                <a:solidFill>
                  <a:schemeClr val="tx1"/>
                </a:solidFill>
              </a:rPr>
              <a:t>conditions, </a:t>
            </a:r>
            <a:r>
              <a:rPr lang="en-US" sz="2500" dirty="0">
                <a:solidFill>
                  <a:schemeClr val="tx1"/>
                </a:solidFill>
              </a:rPr>
              <a:t>would add uncertainty in keeping the </a:t>
            </a:r>
            <a:r>
              <a:rPr lang="en-US" sz="2500" dirty="0" smtClean="0">
                <a:solidFill>
                  <a:schemeClr val="tx1"/>
                </a:solidFill>
              </a:rPr>
              <a:t>real time balance </a:t>
            </a:r>
            <a:r>
              <a:rPr lang="en-US" sz="2500" dirty="0">
                <a:solidFill>
                  <a:schemeClr val="tx1"/>
                </a:solidFill>
              </a:rPr>
              <a:t>between electricity supply and electricity demand. </a:t>
            </a:r>
            <a:r>
              <a:rPr lang="en-US" sz="2500" dirty="0" smtClean="0">
                <a:solidFill>
                  <a:schemeClr val="tx1"/>
                </a:solidFill>
              </a:rPr>
              <a:t> The electricity market in order to facilitate the newly introduced and prospect PEV </a:t>
            </a:r>
            <a:r>
              <a:rPr lang="en-US" sz="2500" dirty="0">
                <a:solidFill>
                  <a:schemeClr val="tx1"/>
                </a:solidFill>
              </a:rPr>
              <a:t>charging </a:t>
            </a:r>
            <a:r>
              <a:rPr lang="en-US" sz="2500" dirty="0" smtClean="0">
                <a:solidFill>
                  <a:schemeClr val="tx1"/>
                </a:solidFill>
              </a:rPr>
              <a:t>loads, while balancing  the power system, would require demand response from charging operations and consequently increased flexibility of PEV charging loads. Such requirements, have prompted the emergence </a:t>
            </a:r>
            <a:r>
              <a:rPr lang="en-US" sz="2500" dirty="0">
                <a:solidFill>
                  <a:schemeClr val="tx1"/>
                </a:solidFill>
              </a:rPr>
              <a:t>of new market entities, PEV </a:t>
            </a:r>
            <a:r>
              <a:rPr lang="en-US" sz="2500" dirty="0" smtClean="0">
                <a:solidFill>
                  <a:schemeClr val="tx1"/>
                </a:solidFill>
              </a:rPr>
              <a:t>Aggregators, which aim </a:t>
            </a:r>
            <a:r>
              <a:rPr lang="en-US" sz="2500" dirty="0">
                <a:solidFill>
                  <a:schemeClr val="tx1"/>
                </a:solidFill>
              </a:rPr>
              <a:t>in facilitating PEV charging  </a:t>
            </a:r>
            <a:r>
              <a:rPr lang="en-US" sz="2500" dirty="0" smtClean="0">
                <a:solidFill>
                  <a:schemeClr val="tx1"/>
                </a:solidFill>
              </a:rPr>
              <a:t>services,  </a:t>
            </a:r>
            <a:r>
              <a:rPr lang="en-US" sz="2500" dirty="0">
                <a:solidFill>
                  <a:schemeClr val="tx1"/>
                </a:solidFill>
              </a:rPr>
              <a:t>while they participate actively in the electricity market via complex interactions with other market entities.   </a:t>
            </a:r>
          </a:p>
          <a:p>
            <a:pPr algn="just"/>
            <a:r>
              <a:rPr lang="en-US" sz="5000" dirty="0" smtClean="0">
                <a:solidFill>
                  <a:schemeClr val="tx1"/>
                </a:solidFill>
              </a:rPr>
              <a:t>PEV Smart Charging approaches </a:t>
            </a:r>
          </a:p>
          <a:p>
            <a:pPr algn="just"/>
            <a:r>
              <a:rPr lang="en-US" sz="2500" dirty="0" smtClean="0">
                <a:solidFill>
                  <a:schemeClr val="tx1"/>
                </a:solidFill>
              </a:rPr>
              <a:t>There are two approaches in performing  demand response through PEV smart charging:</a:t>
            </a:r>
          </a:p>
          <a:p>
            <a:pPr algn="just"/>
            <a:r>
              <a:rPr lang="en-US" sz="2500" b="1" dirty="0" smtClean="0">
                <a:solidFill>
                  <a:schemeClr val="tx1"/>
                </a:solidFill>
              </a:rPr>
              <a:t>The centralized approach </a:t>
            </a:r>
            <a:r>
              <a:rPr lang="en-US" sz="2500" dirty="0" smtClean="0">
                <a:solidFill>
                  <a:schemeClr val="tx1"/>
                </a:solidFill>
              </a:rPr>
              <a:t>is focusing on aggregation of charging operations, where emerging market </a:t>
            </a:r>
            <a:r>
              <a:rPr lang="en-US" sz="2500" dirty="0">
                <a:solidFill>
                  <a:schemeClr val="tx1"/>
                </a:solidFill>
              </a:rPr>
              <a:t>entities, PEV </a:t>
            </a:r>
            <a:r>
              <a:rPr lang="en-US" sz="2500" dirty="0" smtClean="0">
                <a:solidFill>
                  <a:schemeClr val="tx1"/>
                </a:solidFill>
              </a:rPr>
              <a:t>Aggregators,  manage temporally and spatially the charging load  of a large EV fleet with advanced optimization models which are aiming in improving the quality of charging services, providing the state of charge (SOC</a:t>
            </a:r>
            <a:r>
              <a:rPr lang="en-US" sz="2500" dirty="0">
                <a:solidFill>
                  <a:schemeClr val="tx1"/>
                </a:solidFill>
              </a:rPr>
              <a:t>) required by the user </a:t>
            </a:r>
            <a:r>
              <a:rPr lang="en-US" sz="2500" dirty="0" smtClean="0">
                <a:solidFill>
                  <a:schemeClr val="tx1"/>
                </a:solidFill>
              </a:rPr>
              <a:t>, while they provide ancillary services to the grid by participating in the day-ahead, intraday and balancing electricity market.</a:t>
            </a:r>
          </a:p>
          <a:p>
            <a:pPr algn="just"/>
            <a:r>
              <a:rPr lang="en-US" sz="2500" b="1" dirty="0" smtClean="0">
                <a:solidFill>
                  <a:schemeClr val="tx1"/>
                </a:solidFill>
              </a:rPr>
              <a:t>The decentralized approach </a:t>
            </a:r>
            <a:r>
              <a:rPr lang="en-US" sz="2500" dirty="0" smtClean="0">
                <a:solidFill>
                  <a:schemeClr val="tx1"/>
                </a:solidFill>
              </a:rPr>
              <a:t>is focusing on individual scheduling and demand response of EV agents. Such approach is only effective when </a:t>
            </a:r>
            <a:r>
              <a:rPr lang="en-US" sz="2500" dirty="0">
                <a:solidFill>
                  <a:schemeClr val="tx1"/>
                </a:solidFill>
              </a:rPr>
              <a:t>the intelligence is distributed among the power system components </a:t>
            </a:r>
            <a:r>
              <a:rPr lang="en-US" sz="2500" dirty="0" smtClean="0">
                <a:solidFill>
                  <a:schemeClr val="tx1"/>
                </a:solidFill>
              </a:rPr>
              <a:t>with the integration of smart </a:t>
            </a:r>
            <a:r>
              <a:rPr lang="en-US" sz="2500" dirty="0">
                <a:solidFill>
                  <a:schemeClr val="tx1"/>
                </a:solidFill>
              </a:rPr>
              <a:t>metering </a:t>
            </a:r>
            <a:r>
              <a:rPr lang="en-US" sz="2500" dirty="0" smtClean="0">
                <a:solidFill>
                  <a:schemeClr val="tx1"/>
                </a:solidFill>
              </a:rPr>
              <a:t>and other automated processes </a:t>
            </a:r>
            <a:r>
              <a:rPr lang="en-US" sz="2500" dirty="0">
                <a:solidFill>
                  <a:schemeClr val="tx1"/>
                </a:solidFill>
              </a:rPr>
              <a:t>chosen by each electric vehicle-charging infrastructure system by reflecting the condition of the local power </a:t>
            </a:r>
            <a:r>
              <a:rPr lang="en-US" sz="2500" dirty="0" smtClean="0">
                <a:solidFill>
                  <a:schemeClr val="tx1"/>
                </a:solidFill>
              </a:rPr>
              <a:t>system [2]. </a:t>
            </a:r>
          </a:p>
          <a:p>
            <a:pPr algn="just"/>
            <a:endParaRPr lang="en-US" sz="2500" dirty="0" smtClean="0">
              <a:solidFill>
                <a:schemeClr val="tx1"/>
              </a:solidFill>
            </a:endParaRPr>
          </a:p>
        </p:txBody>
      </p:sp>
      <p:pic>
        <p:nvPicPr>
          <p:cNvPr id="12" name="Picture 72"/>
          <p:cNvPicPr>
            <a:picLocks noChangeAspect="1" noChangeArrowheads="1"/>
          </p:cNvPicPr>
          <p:nvPr/>
        </p:nvPicPr>
        <p:blipFill>
          <a:blip r:embed="rId4">
            <a:extLst>
              <a:ext uri="{BEBA8EAE-BF5A-486C-A8C5-ECC9F3942E4B}">
                <a14:imgProps xmlns="" xmlns:a14="http://schemas.microsoft.com/office/drawing/2010/main">
                  <a14:imgLayer r:embed="rId5">
                    <a14:imgEffect>
                      <a14:sharpenSoften amount="25000"/>
                    </a14:imgEffect>
                  </a14:imgLayer>
                </a14:imgProps>
              </a:ext>
              <a:ext uri="{28A0092B-C50C-407E-A947-70E740481C1C}">
                <a14:useLocalDpi xmlns="" xmlns:a14="http://schemas.microsoft.com/office/drawing/2010/main" val="0"/>
              </a:ext>
            </a:extLst>
          </a:blip>
          <a:srcRect/>
          <a:stretch>
            <a:fillRect/>
          </a:stretch>
        </p:blipFill>
        <p:spPr bwMode="auto">
          <a:xfrm>
            <a:off x="11560874" y="19403998"/>
            <a:ext cx="18719101" cy="773440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6" name="Picture 16"/>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5601" y="36779"/>
            <a:ext cx="5221073" cy="2789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Τίτλος 1"/>
          <p:cNvSpPr txBox="1">
            <a:spLocks/>
          </p:cNvSpPr>
          <p:nvPr/>
        </p:nvSpPr>
        <p:spPr>
          <a:xfrm>
            <a:off x="2495461" y="3544762"/>
            <a:ext cx="26003462" cy="2242915"/>
          </a:xfrm>
          <a:prstGeom prst="rect">
            <a:avLst/>
          </a:prstGeom>
        </p:spPr>
        <p:txBody>
          <a:bodyPr vert="horz" lIns="417635" tIns="208818" rIns="417635" bIns="208818" rtlCol="0" anchor="ctr">
            <a:noAutofit/>
          </a:bodyPr>
          <a:lstStyle>
            <a:lvl1pPr algn="ctr" defTabSz="4176356" rtl="0" eaLnBrk="1" latinLnBrk="0" hangingPunct="1">
              <a:spcBef>
                <a:spcPct val="0"/>
              </a:spcBef>
              <a:buNone/>
              <a:defRPr sz="20100" kern="1200">
                <a:solidFill>
                  <a:schemeClr val="tx1"/>
                </a:solidFill>
                <a:latin typeface="+mj-lt"/>
                <a:ea typeface="+mj-ea"/>
                <a:cs typeface="+mj-cs"/>
              </a:defRPr>
            </a:lvl1pPr>
          </a:lstStyle>
          <a:p>
            <a:r>
              <a:rPr lang="en-US" sz="2500" i="1" dirty="0"/>
              <a:t>Authors: </a:t>
            </a:r>
            <a:endParaRPr lang="el-GR" sz="2500" dirty="0"/>
          </a:p>
          <a:p>
            <a:r>
              <a:rPr lang="en-US" sz="2500" i="1" dirty="0"/>
              <a:t>A. </a:t>
            </a:r>
            <a:r>
              <a:rPr lang="en-US" sz="2500" i="1" dirty="0" smtClean="0"/>
              <a:t>Perellis</a:t>
            </a:r>
            <a:r>
              <a:rPr lang="en-US" sz="2500" i="1" baseline="30000" dirty="0"/>
              <a:t>1</a:t>
            </a:r>
            <a:r>
              <a:rPr lang="en-US" sz="2500" i="1" dirty="0" smtClean="0"/>
              <a:t>, </a:t>
            </a:r>
            <a:r>
              <a:rPr lang="en-US" sz="2500" i="1" dirty="0"/>
              <a:t>D. Mezartasoglou</a:t>
            </a:r>
            <a:r>
              <a:rPr lang="en-US" sz="2500" i="1" baseline="30000" dirty="0"/>
              <a:t>2</a:t>
            </a:r>
            <a:r>
              <a:rPr lang="en-US" sz="2500" i="1" dirty="0"/>
              <a:t>, C. </a:t>
            </a:r>
            <a:r>
              <a:rPr lang="en-US" sz="2500" i="1" dirty="0" err="1"/>
              <a:t>Stambolis</a:t>
            </a:r>
            <a:r>
              <a:rPr lang="en-US" sz="2500" i="1" baseline="30000" dirty="0"/>
              <a:t> 3</a:t>
            </a:r>
            <a:endParaRPr lang="el-GR" sz="2500" dirty="0"/>
          </a:p>
          <a:p>
            <a:r>
              <a:rPr lang="en-US" sz="2500" i="1" dirty="0"/>
              <a:t> </a:t>
            </a:r>
            <a:endParaRPr lang="el-GR" sz="2500" dirty="0"/>
          </a:p>
          <a:p>
            <a:r>
              <a:rPr lang="en-US" sz="2500" b="1" dirty="0"/>
              <a:t>Institute of Energy for SE Europe (IENE)</a:t>
            </a:r>
            <a:endParaRPr lang="el-GR" sz="2500" dirty="0"/>
          </a:p>
          <a:p>
            <a:r>
              <a:rPr lang="en-US" sz="2500" dirty="0"/>
              <a:t>3, A. </a:t>
            </a:r>
            <a:r>
              <a:rPr lang="en-US" sz="2500" dirty="0" err="1" smtClean="0"/>
              <a:t>Soutsou</a:t>
            </a:r>
            <a:r>
              <a:rPr lang="en-US" sz="2500" dirty="0" smtClean="0"/>
              <a:t> </a:t>
            </a:r>
            <a:r>
              <a:rPr lang="en-US" sz="2500" dirty="0" err="1" smtClean="0"/>
              <a:t>str</a:t>
            </a:r>
            <a:r>
              <a:rPr lang="en-US" sz="2500" dirty="0"/>
              <a:t>, 106 71-Athens, tel.:0030 </a:t>
            </a:r>
            <a:r>
              <a:rPr lang="en-US" sz="2500" u="sng" dirty="0">
                <a:hlinkClick r:id="rId7"/>
              </a:rPr>
              <a:t>210-3628457</a:t>
            </a:r>
            <a:r>
              <a:rPr lang="en-US" sz="2500" dirty="0"/>
              <a:t>, fax: 0030 </a:t>
            </a:r>
            <a:r>
              <a:rPr lang="en-US" sz="2500" u="sng" dirty="0">
                <a:hlinkClick r:id="rId8"/>
              </a:rPr>
              <a:t>210-3646144</a:t>
            </a:r>
            <a:endParaRPr lang="el-GR" sz="2500" dirty="0"/>
          </a:p>
          <a:p>
            <a:r>
              <a:rPr lang="en-US" sz="2500" dirty="0"/>
              <a:t>e-mail: </a:t>
            </a:r>
            <a:r>
              <a:rPr lang="en-US" sz="2500" u="sng" dirty="0">
                <a:hlinkClick r:id="rId9"/>
              </a:rPr>
              <a:t>info@iene.gr</a:t>
            </a:r>
            <a:r>
              <a:rPr lang="en-US" sz="2500" dirty="0"/>
              <a:t>, website: </a:t>
            </a:r>
            <a:r>
              <a:rPr lang="en-US" sz="2500" u="sng" dirty="0">
                <a:hlinkClick r:id="rId10"/>
              </a:rPr>
              <a:t>www.iene.eu</a:t>
            </a:r>
            <a:endParaRPr lang="el-GR" sz="2500" dirty="0"/>
          </a:p>
          <a:p>
            <a:r>
              <a:rPr lang="en-US" sz="2500" i="1" cap="all" dirty="0"/>
              <a:t> </a:t>
            </a:r>
            <a:endParaRPr lang="el-GR" sz="2500" dirty="0"/>
          </a:p>
          <a:p>
            <a:r>
              <a:rPr lang="en-US" sz="2500" i="1" baseline="30000" dirty="0" smtClean="0"/>
              <a:t>1</a:t>
            </a:r>
            <a:r>
              <a:rPr lang="en-US" sz="2500" i="1" dirty="0" smtClean="0"/>
              <a:t>Research Associate </a:t>
            </a:r>
            <a:r>
              <a:rPr lang="en-US" sz="2500" i="1" dirty="0"/>
              <a:t>IENE, </a:t>
            </a:r>
            <a:r>
              <a:rPr lang="en-US" sz="2500" i="1" baseline="30000" dirty="0"/>
              <a:t>2</a:t>
            </a:r>
            <a:r>
              <a:rPr lang="en-US" sz="2500" i="1" dirty="0"/>
              <a:t> Research Coordinator IENE, </a:t>
            </a:r>
            <a:r>
              <a:rPr lang="en-US" sz="2500" i="1" baseline="30000" dirty="0"/>
              <a:t>3 </a:t>
            </a:r>
            <a:r>
              <a:rPr lang="en-US" sz="2500" i="1" dirty="0"/>
              <a:t>Executive Director IENE</a:t>
            </a:r>
            <a:endParaRPr lang="el-GR" sz="2500" dirty="0"/>
          </a:p>
        </p:txBody>
      </p:sp>
      <p:pic>
        <p:nvPicPr>
          <p:cNvPr id="1026" name="Picture 2"/>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25653155" y="6642622"/>
            <a:ext cx="936104" cy="49773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extBox 1"/>
          <p:cNvSpPr txBox="1"/>
          <p:nvPr/>
        </p:nvSpPr>
        <p:spPr>
          <a:xfrm>
            <a:off x="12547698" y="25884224"/>
            <a:ext cx="17012693" cy="477054"/>
          </a:xfrm>
          <a:prstGeom prst="rect">
            <a:avLst/>
          </a:prstGeom>
          <a:noFill/>
        </p:spPr>
        <p:txBody>
          <a:bodyPr wrap="square" rtlCol="0">
            <a:spAutoFit/>
          </a:bodyPr>
          <a:lstStyle/>
          <a:p>
            <a:r>
              <a:rPr lang="en-US" sz="2500" i="1" dirty="0" smtClean="0">
                <a:solidFill>
                  <a:schemeClr val="tx2"/>
                </a:solidFill>
              </a:rPr>
              <a:t>Figure  1 A PEV Aggregator’s Operational  framework  and its relation to other Market Entities (Illustrated as a flowchart)</a:t>
            </a:r>
            <a:endParaRPr lang="el-GR" sz="2500" i="1" dirty="0">
              <a:solidFill>
                <a:schemeClr val="tx2"/>
              </a:solidFill>
            </a:endParaRPr>
          </a:p>
        </p:txBody>
      </p:sp>
      <p:sp>
        <p:nvSpPr>
          <p:cNvPr id="13" name="TextBox 12"/>
          <p:cNvSpPr txBox="1"/>
          <p:nvPr/>
        </p:nvSpPr>
        <p:spPr>
          <a:xfrm>
            <a:off x="11675718" y="38270098"/>
            <a:ext cx="18308340" cy="4016484"/>
          </a:xfrm>
          <a:prstGeom prst="rect">
            <a:avLst/>
          </a:prstGeom>
          <a:noFill/>
        </p:spPr>
        <p:txBody>
          <a:bodyPr wrap="square" rtlCol="0">
            <a:spAutoFit/>
          </a:bodyPr>
          <a:lstStyle/>
          <a:p>
            <a:r>
              <a:rPr lang="en-US" sz="3000" dirty="0" smtClean="0"/>
              <a:t>References</a:t>
            </a:r>
          </a:p>
          <a:p>
            <a:r>
              <a:rPr lang="en-US" sz="2500" dirty="0" smtClean="0"/>
              <a:t>[1</a:t>
            </a:r>
            <a:r>
              <a:rPr lang="en-US" sz="2500" dirty="0"/>
              <a:t>] </a:t>
            </a:r>
            <a:r>
              <a:rPr lang="en-US" sz="2500" dirty="0" err="1"/>
              <a:t>Sekyung</a:t>
            </a:r>
            <a:r>
              <a:rPr lang="en-US" sz="2500" dirty="0"/>
              <a:t> Han, Student Member, IEEE, </a:t>
            </a:r>
            <a:r>
              <a:rPr lang="en-US" sz="2500" dirty="0" err="1"/>
              <a:t>Soohee</a:t>
            </a:r>
            <a:r>
              <a:rPr lang="en-US" sz="2500" dirty="0"/>
              <a:t> Han, Member, IEEE, and </a:t>
            </a:r>
            <a:r>
              <a:rPr lang="en-US" sz="2500" dirty="0" smtClean="0"/>
              <a:t>Kaoru </a:t>
            </a:r>
            <a:r>
              <a:rPr lang="en-US" sz="2500" dirty="0" err="1" smtClean="0"/>
              <a:t>Sezaki</a:t>
            </a:r>
            <a:r>
              <a:rPr lang="en-US" sz="2500" dirty="0"/>
              <a:t>, Member, IEEE «Development of an Optimal Vehicle-to-Grid </a:t>
            </a:r>
            <a:r>
              <a:rPr lang="en-US" sz="2500" dirty="0" smtClean="0"/>
              <a:t>Aggregator for </a:t>
            </a:r>
            <a:r>
              <a:rPr lang="en-US" sz="2500" dirty="0"/>
              <a:t>Frequency Regulation», IEEE TRANSACTIONS ON SMART GRID, VOL. 1, </a:t>
            </a:r>
            <a:r>
              <a:rPr lang="en-US" sz="2500" dirty="0" smtClean="0"/>
              <a:t>NO. 1</a:t>
            </a:r>
            <a:r>
              <a:rPr lang="en-US" sz="2500" dirty="0"/>
              <a:t>, JUNE 2010</a:t>
            </a:r>
          </a:p>
          <a:p>
            <a:r>
              <a:rPr lang="en-US" sz="2500" dirty="0" smtClean="0"/>
              <a:t>[2] </a:t>
            </a:r>
            <a:r>
              <a:rPr lang="en-US" sz="2500" dirty="0"/>
              <a:t>A multi-agent based scheduling algorithm for adaptive electric vehicles charging </a:t>
            </a:r>
            <a:r>
              <a:rPr lang="en-US" sz="2500" dirty="0" err="1"/>
              <a:t>Erotokritos</a:t>
            </a:r>
            <a:r>
              <a:rPr lang="en-US" sz="2500" dirty="0"/>
              <a:t> </a:t>
            </a:r>
            <a:r>
              <a:rPr lang="en-US" sz="2500" dirty="0" err="1"/>
              <a:t>Xydas</a:t>
            </a:r>
            <a:r>
              <a:rPr lang="en-US" sz="2500" dirty="0"/>
              <a:t>, </a:t>
            </a:r>
            <a:r>
              <a:rPr lang="en-US" sz="2500" dirty="0" err="1"/>
              <a:t>Charalampos</a:t>
            </a:r>
            <a:r>
              <a:rPr lang="en-US" sz="2500" dirty="0"/>
              <a:t> </a:t>
            </a:r>
            <a:r>
              <a:rPr lang="en-US" sz="2500" dirty="0" err="1"/>
              <a:t>Marmaras</a:t>
            </a:r>
            <a:r>
              <a:rPr lang="en-US" sz="2500" dirty="0"/>
              <a:t>, Liana M. </a:t>
            </a:r>
            <a:r>
              <a:rPr lang="en-US" sz="2500" dirty="0" err="1"/>
              <a:t>Cipcigan</a:t>
            </a:r>
            <a:r>
              <a:rPr lang="en-US" sz="2500" dirty="0"/>
              <a:t>, Applied Energy 177 (2016) 354–365</a:t>
            </a:r>
            <a:endParaRPr lang="el-GR" sz="2500" dirty="0"/>
          </a:p>
          <a:p>
            <a:r>
              <a:rPr lang="en-US" sz="2500" dirty="0" smtClean="0"/>
              <a:t>[</a:t>
            </a:r>
            <a:r>
              <a:rPr lang="en-US" sz="2500" dirty="0"/>
              <a:t>3] Garcia-Villalobos, Javier &amp; Zamora, I &amp; San Martín, J.I. &amp; </a:t>
            </a:r>
            <a:r>
              <a:rPr lang="en-US" sz="2500" dirty="0" err="1"/>
              <a:t>Asensio</a:t>
            </a:r>
            <a:r>
              <a:rPr lang="en-US" sz="2500" dirty="0"/>
              <a:t>, F.J. &amp; </a:t>
            </a:r>
            <a:r>
              <a:rPr lang="en-US" sz="2500" dirty="0" err="1"/>
              <a:t>Aperribay</a:t>
            </a:r>
            <a:r>
              <a:rPr lang="en-US" sz="2500" dirty="0"/>
              <a:t>, V. (2014). Plug-in electric vehicles in electric distribution networks: A review of smart charging approaches. Renewable and Sustainable Energy Reviews. 38. 717-731. 10.1016/j.rser.2014.07.040. </a:t>
            </a:r>
            <a:endParaRPr lang="en-US" sz="2500" dirty="0" smtClean="0"/>
          </a:p>
          <a:p>
            <a:r>
              <a:rPr lang="en-US" sz="2500" dirty="0" smtClean="0"/>
              <a:t>[4</a:t>
            </a:r>
            <a:r>
              <a:rPr lang="en-US" sz="2500" dirty="0"/>
              <a:t>] </a:t>
            </a:r>
            <a:r>
              <a:rPr lang="en-US" sz="2500" dirty="0" err="1"/>
              <a:t>Bayram</a:t>
            </a:r>
            <a:r>
              <a:rPr lang="en-US" sz="2500" dirty="0"/>
              <a:t>, Islam &amp; </a:t>
            </a:r>
            <a:r>
              <a:rPr lang="en-US" sz="2500" dirty="0" err="1"/>
              <a:t>Tajer</a:t>
            </a:r>
            <a:r>
              <a:rPr lang="en-US" sz="2500" dirty="0"/>
              <a:t>, Ali &amp; Abdallah, Mohamed &amp; </a:t>
            </a:r>
            <a:r>
              <a:rPr lang="en-US" sz="2500" dirty="0" err="1"/>
              <a:t>Qaraqe</a:t>
            </a:r>
            <a:r>
              <a:rPr lang="en-US" sz="2500" dirty="0"/>
              <a:t>, Khalid. (2015). Capacity Planning Frameworks for Electric Vehicle Charging Stations with Multi-Class Customers. IEEE Transactions on Smart Grid. 6. 10.1109/TSG.2015.2406532. </a:t>
            </a:r>
            <a:endParaRPr lang="el-GR" sz="2500" dirty="0"/>
          </a:p>
        </p:txBody>
      </p:sp>
      <p:sp>
        <p:nvSpPr>
          <p:cNvPr id="3" name="Rectangle 2"/>
          <p:cNvSpPr>
            <a:spLocks noChangeArrowheads="1"/>
          </p:cNvSpPr>
          <p:nvPr/>
        </p:nvSpPr>
        <p:spPr bwMode="auto">
          <a:xfrm>
            <a:off x="0" y="0"/>
            <a:ext cx="302799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1025" name="Εικόνα 3140"/>
          <p:cNvPicPr>
            <a:picLocks noChangeAspect="1" noChangeArrowheads="1"/>
          </p:cNvPicPr>
          <p:nvPr/>
        </p:nvPicPr>
        <p:blipFill>
          <a:blip r:embed="rId12">
            <a:extLst>
              <a:ext uri="{BEBA8EAE-BF5A-486C-A8C5-ECC9F3942E4B}">
                <a14:imgProps xmlns="" xmlns:a14="http://schemas.microsoft.com/office/drawing/2010/main">
                  <a14:imgLayer r:embed="rId13">
                    <a14:imgEffect>
                      <a14:sharpenSoften amount="25000"/>
                    </a14:imgEffect>
                  </a14:imgLayer>
                </a14:imgProps>
              </a:ext>
              <a:ext uri="{28A0092B-C50C-407E-A947-70E740481C1C}">
                <a14:useLocalDpi xmlns="" xmlns:a14="http://schemas.microsoft.com/office/drawing/2010/main" val="0"/>
              </a:ext>
            </a:extLst>
          </a:blip>
          <a:srcRect/>
          <a:stretch>
            <a:fillRect/>
          </a:stretch>
        </p:blipFill>
        <p:spPr bwMode="auto">
          <a:xfrm>
            <a:off x="23492915" y="26588838"/>
            <a:ext cx="4320480" cy="34387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21963386" y="30047544"/>
            <a:ext cx="7984181" cy="861774"/>
          </a:xfrm>
          <a:prstGeom prst="rect">
            <a:avLst/>
          </a:prstGeom>
          <a:noFill/>
        </p:spPr>
        <p:txBody>
          <a:bodyPr wrap="square" rtlCol="0">
            <a:spAutoFit/>
          </a:bodyPr>
          <a:lstStyle/>
          <a:p>
            <a:r>
              <a:rPr lang="en-US" sz="2500" i="1" dirty="0" smtClean="0">
                <a:solidFill>
                  <a:schemeClr val="tx2"/>
                </a:solidFill>
              </a:rPr>
              <a:t>Figure 2 Pricing-based </a:t>
            </a:r>
            <a:r>
              <a:rPr lang="en-US" sz="2500" i="1" dirty="0">
                <a:solidFill>
                  <a:schemeClr val="tx2"/>
                </a:solidFill>
              </a:rPr>
              <a:t>control mechanism for social welfare </a:t>
            </a:r>
            <a:r>
              <a:rPr lang="en-US" sz="2500" i="1" dirty="0" smtClean="0">
                <a:solidFill>
                  <a:schemeClr val="tx2"/>
                </a:solidFill>
              </a:rPr>
              <a:t>maximization [4]</a:t>
            </a:r>
            <a:endParaRPr lang="en-US" sz="2500" i="1" dirty="0">
              <a:solidFill>
                <a:schemeClr val="tx2"/>
              </a:solidFill>
            </a:endParaRPr>
          </a:p>
        </p:txBody>
      </p:sp>
      <p:graphicFrame>
        <p:nvGraphicFramePr>
          <p:cNvPr id="14" name="Πίνακας 13"/>
          <p:cNvGraphicFramePr>
            <a:graphicFrameLocks noGrp="1"/>
          </p:cNvGraphicFramePr>
          <p:nvPr>
            <p:extLst>
              <p:ext uri="{D42A27DB-BD31-4B8C-83A1-F6EECF244321}">
                <p14:modId xmlns="" xmlns:p14="http://schemas.microsoft.com/office/powerpoint/2010/main" val="1799438826"/>
              </p:ext>
            </p:extLst>
          </p:nvPr>
        </p:nvGraphicFramePr>
        <p:xfrm>
          <a:off x="1026419" y="20972214"/>
          <a:ext cx="10297144" cy="10524281"/>
        </p:xfrm>
        <a:graphic>
          <a:graphicData uri="http://schemas.openxmlformats.org/drawingml/2006/table">
            <a:tbl>
              <a:tblPr>
                <a:tableStyleId>{638B1855-1B75-4FBE-930C-398BA8C253C6}</a:tableStyleId>
              </a:tblPr>
              <a:tblGrid>
                <a:gridCol w="792088"/>
                <a:gridCol w="5919119"/>
                <a:gridCol w="3585937"/>
              </a:tblGrid>
              <a:tr h="349018">
                <a:tc gridSpan="3">
                  <a:txBody>
                    <a:bodyPr/>
                    <a:lstStyle/>
                    <a:p>
                      <a:pPr algn="ctr" fontAlgn="b"/>
                      <a:r>
                        <a:rPr lang="en-US" sz="2500" b="1" u="none" strike="noStrike" dirty="0" smtClean="0">
                          <a:effectLst/>
                        </a:rPr>
                        <a:t>             </a:t>
                      </a:r>
                      <a:r>
                        <a:rPr lang="en-US" sz="2500" b="1" u="none" strike="noStrike" baseline="0" dirty="0" smtClean="0">
                          <a:effectLst/>
                        </a:rPr>
                        <a:t> </a:t>
                      </a:r>
                      <a:r>
                        <a:rPr lang="en-US" sz="2500" b="1" u="none" strike="noStrike" dirty="0" smtClean="0">
                          <a:effectLst/>
                        </a:rPr>
                        <a:t>PEV </a:t>
                      </a:r>
                      <a:r>
                        <a:rPr lang="en-US" sz="2500" b="1" u="none" strike="noStrike" dirty="0">
                          <a:effectLst/>
                        </a:rPr>
                        <a:t>charging control models</a:t>
                      </a:r>
                      <a:endParaRPr lang="en-US" sz="2500" b="1" i="0" u="none" strike="noStrike" dirty="0">
                        <a:solidFill>
                          <a:srgbClr val="000000"/>
                        </a:solidFill>
                        <a:effectLst/>
                        <a:latin typeface="Calibri"/>
                      </a:endParaRPr>
                    </a:p>
                  </a:txBody>
                  <a:tcPr marL="9525" marR="9525" marT="9525" marB="0" anchor="b">
                    <a:solidFill>
                      <a:schemeClr val="tx2">
                        <a:lumMod val="75000"/>
                      </a:schemeClr>
                    </a:solidFill>
                  </a:tcPr>
                </a:tc>
                <a:tc hMerge="1">
                  <a:txBody>
                    <a:bodyPr/>
                    <a:lstStyle/>
                    <a:p>
                      <a:endParaRPr lang="el-GR"/>
                    </a:p>
                  </a:txBody>
                  <a:tcPr/>
                </a:tc>
                <a:tc hMerge="1">
                  <a:txBody>
                    <a:bodyPr/>
                    <a:lstStyle/>
                    <a:p>
                      <a:endParaRPr lang="el-GR"/>
                    </a:p>
                  </a:txBody>
                  <a:tcPr/>
                </a:tc>
              </a:tr>
              <a:tr h="349018">
                <a:tc>
                  <a:txBody>
                    <a:bodyPr/>
                    <a:lstStyle/>
                    <a:p>
                      <a:pPr algn="l" fontAlgn="b"/>
                      <a:endParaRPr lang="el-GR" sz="1100" b="0" i="0" u="none" strike="noStrike" dirty="0">
                        <a:solidFill>
                          <a:srgbClr val="000000"/>
                        </a:solidFill>
                        <a:effectLst/>
                        <a:latin typeface="Calibri"/>
                      </a:endParaRPr>
                    </a:p>
                  </a:txBody>
                  <a:tcPr marL="9525" marR="9525" marT="9525" marB="0" anchor="b">
                    <a:lnB w="12700" cap="flat" cmpd="sng" algn="ctr">
                      <a:noFill/>
                      <a:prstDash val="solid"/>
                      <a:round/>
                      <a:headEnd type="none" w="med" len="med"/>
                      <a:tailEnd type="none" w="med" len="med"/>
                    </a:lnB>
                    <a:solidFill>
                      <a:schemeClr val="accent3">
                        <a:lumMod val="75000"/>
                      </a:schemeClr>
                    </a:solidFill>
                  </a:tcPr>
                </a:tc>
                <a:tc>
                  <a:txBody>
                    <a:bodyPr/>
                    <a:lstStyle/>
                    <a:p>
                      <a:pPr algn="ctr" fontAlgn="b"/>
                      <a:r>
                        <a:rPr lang="en-US" sz="2500" b="1" u="none" strike="noStrike" dirty="0">
                          <a:effectLst/>
                        </a:rPr>
                        <a:t>Centralized</a:t>
                      </a:r>
                      <a:endParaRPr lang="en-US" sz="25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b"/>
                      <a:r>
                        <a:rPr lang="en-US" sz="2500" b="1" u="none" strike="noStrike" dirty="0">
                          <a:effectLst/>
                        </a:rPr>
                        <a:t>Decentralized</a:t>
                      </a:r>
                      <a:endParaRPr lang="en-US" sz="2500" b="1"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solidFill>
                      <a:schemeClr val="accent6">
                        <a:lumMod val="75000"/>
                      </a:schemeClr>
                    </a:solidFill>
                  </a:tcPr>
                </a:tc>
              </a:tr>
              <a:tr h="689524">
                <a:tc rowSpan="5">
                  <a:txBody>
                    <a:bodyPr/>
                    <a:lstStyle/>
                    <a:p>
                      <a:pPr algn="ctr" fontAlgn="b"/>
                      <a:r>
                        <a:rPr lang="en-US" sz="2500" b="1" u="none" strike="noStrike" dirty="0" smtClean="0">
                          <a:effectLst/>
                        </a:rPr>
                        <a:t>Advantages</a:t>
                      </a:r>
                      <a:endParaRPr lang="en-US" sz="2500" b="1" i="0" u="none" strike="noStrike" dirty="0">
                        <a:solidFill>
                          <a:srgbClr val="000000"/>
                        </a:solidFill>
                        <a:effectLst/>
                        <a:latin typeface="Calibri"/>
                      </a:endParaRPr>
                    </a:p>
                  </a:txBody>
                  <a:tcPr marL="9525" marR="9525" marT="9525" marB="0" vert="vert270" anchor="ctr">
                    <a:lnL w="9525" cap="flat" cmpd="sng" algn="ctr">
                      <a:noFill/>
                      <a:prstDash val="soli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342900" indent="-342900" algn="l" fontAlgn="b">
                        <a:buFont typeface="Arial" panose="020B0604020202020204" pitchFamily="34" charset="0"/>
                        <a:buChar char="•"/>
                      </a:pPr>
                      <a:r>
                        <a:rPr lang="en-US" sz="2500" u="none" strike="noStrike" dirty="0" smtClean="0">
                          <a:effectLst/>
                        </a:rPr>
                        <a:t>Strategic energy management scheduling through optimization schemes aiming in (a) reducing carbon intensity for electricity, (b) reduce the marginal cost of electricity or (c) minimize the saturation of transformers and power distribution branches  </a:t>
                      </a:r>
                      <a:endParaRPr lang="en-US" sz="2500" b="0" i="0" u="none" strike="noStrike" dirty="0">
                        <a:solidFill>
                          <a:srgbClr val="000000"/>
                        </a:solidFill>
                        <a:effectLst/>
                        <a:latin typeface="+mn-lt"/>
                      </a:endParaRPr>
                    </a:p>
                  </a:txBody>
                  <a:tcPr marL="9525" marR="9525" marT="9525" marB="0">
                    <a:lnL>
                      <a:noFill/>
                    </a:lnL>
                    <a:lnT w="12700" cap="flat" cmpd="sng" algn="ctr">
                      <a:solidFill>
                        <a:schemeClr val="tx1"/>
                      </a:solidFill>
                      <a:prstDash val="solid"/>
                      <a:round/>
                      <a:headEnd type="none" w="med" len="med"/>
                      <a:tailEnd type="none" w="med" len="med"/>
                    </a:lnT>
                    <a:solidFill>
                      <a:schemeClr val="accent5">
                        <a:lumMod val="75000"/>
                      </a:schemeClr>
                    </a:solidFill>
                  </a:tcPr>
                </a:tc>
                <a:tc>
                  <a:txBody>
                    <a:bodyPr/>
                    <a:lstStyle/>
                    <a:p>
                      <a:pPr marL="342900" indent="-342900" algn="l" fontAlgn="b">
                        <a:buFont typeface="Arial" panose="020B0604020202020204" pitchFamily="34" charset="0"/>
                        <a:buChar char="•"/>
                      </a:pPr>
                      <a:r>
                        <a:rPr lang="en-US" sz="2500" u="none" strike="noStrike" dirty="0">
                          <a:effectLst/>
                        </a:rPr>
                        <a:t>Simple way of Scheduling PEV charging operations performed by the consumer</a:t>
                      </a:r>
                      <a:endParaRPr lang="en-US" sz="2500" b="0" i="0" u="none" strike="noStrike" dirty="0">
                        <a:solidFill>
                          <a:srgbClr val="000000"/>
                        </a:solidFill>
                        <a:effectLst/>
                        <a:latin typeface="Calibri"/>
                      </a:endParaRPr>
                    </a:p>
                  </a:txBody>
                  <a:tcPr marL="9525" marR="9525" marT="9525" marB="0">
                    <a:lnT w="12700" cap="flat" cmpd="sng" algn="ctr">
                      <a:solidFill>
                        <a:schemeClr val="tx1"/>
                      </a:solidFill>
                      <a:prstDash val="solid"/>
                      <a:round/>
                      <a:headEnd type="none" w="med" len="med"/>
                      <a:tailEnd type="none" w="med" len="med"/>
                    </a:lnT>
                    <a:solidFill>
                      <a:schemeClr val="accent6">
                        <a:lumMod val="75000"/>
                      </a:schemeClr>
                    </a:solidFill>
                  </a:tcPr>
                </a:tc>
              </a:tr>
              <a:tr h="1030029">
                <a:tc vMerge="1">
                  <a:txBody>
                    <a:bodyPr/>
                    <a:lstStyle/>
                    <a:p>
                      <a:endParaRPr lang="el-GR"/>
                    </a:p>
                  </a:txBody>
                  <a:tcPr/>
                </a:tc>
                <a:tc>
                  <a:txBody>
                    <a:bodyPr/>
                    <a:lstStyle/>
                    <a:p>
                      <a:pPr marL="342900" indent="-342900" algn="l" fontAlgn="b">
                        <a:buFont typeface="Arial" panose="020B0604020202020204" pitchFamily="34" charset="0"/>
                        <a:buChar char="•"/>
                      </a:pPr>
                      <a:r>
                        <a:rPr lang="en-US" sz="2500" u="none" strike="noStrike" dirty="0">
                          <a:effectLst/>
                        </a:rPr>
                        <a:t>Ancillary services </a:t>
                      </a:r>
                      <a:r>
                        <a:rPr lang="en-US" sz="2500" u="none" strike="noStrike" dirty="0" smtClean="0">
                          <a:effectLst/>
                        </a:rPr>
                        <a:t>provision (frequency </a:t>
                      </a:r>
                      <a:r>
                        <a:rPr lang="en-US" sz="2500" u="none" strike="noStrike" dirty="0">
                          <a:effectLst/>
                        </a:rPr>
                        <a:t>control, load balance, spinning </a:t>
                      </a:r>
                      <a:r>
                        <a:rPr lang="en-US" sz="2500" u="none" strike="noStrike" dirty="0" smtClean="0">
                          <a:effectLst/>
                        </a:rPr>
                        <a:t>reserves through V2G </a:t>
                      </a:r>
                      <a:r>
                        <a:rPr lang="en-US" sz="2500" u="none" strike="noStrike" dirty="0">
                          <a:effectLst/>
                        </a:rPr>
                        <a:t>services)</a:t>
                      </a:r>
                      <a:endParaRPr lang="en-US" sz="2500" b="0" i="0" u="none" strike="noStrike" dirty="0">
                        <a:solidFill>
                          <a:srgbClr val="000000"/>
                        </a:solidFill>
                        <a:effectLst/>
                        <a:latin typeface="Calibri"/>
                      </a:endParaRPr>
                    </a:p>
                  </a:txBody>
                  <a:tcPr marL="9525" marR="9525" marT="9525" marB="0">
                    <a:lnL>
                      <a:noFill/>
                    </a:lnL>
                    <a:solidFill>
                      <a:schemeClr val="accent5">
                        <a:lumMod val="75000"/>
                      </a:schemeClr>
                    </a:solidFill>
                  </a:tcPr>
                </a:tc>
                <a:tc>
                  <a:txBody>
                    <a:bodyPr/>
                    <a:lstStyle/>
                    <a:p>
                      <a:pPr marL="342900" indent="-342900" algn="l" fontAlgn="b">
                        <a:buFont typeface="Arial" panose="020B0604020202020204" pitchFamily="34" charset="0"/>
                        <a:buChar char="•"/>
                      </a:pPr>
                      <a:r>
                        <a:rPr lang="en-US" sz="2500" u="none" strike="noStrike" dirty="0">
                          <a:effectLst/>
                        </a:rPr>
                        <a:t>Automated ancillary services provision (frequency control, load balance services)</a:t>
                      </a:r>
                      <a:endParaRPr lang="en-US" sz="2500" b="0" i="0" u="none" strike="noStrike" dirty="0">
                        <a:solidFill>
                          <a:srgbClr val="000000"/>
                        </a:solidFill>
                        <a:effectLst/>
                        <a:latin typeface="Calibri"/>
                      </a:endParaRPr>
                    </a:p>
                  </a:txBody>
                  <a:tcPr marL="9525" marR="9525" marT="9525" marB="0">
                    <a:solidFill>
                      <a:schemeClr val="accent6">
                        <a:lumMod val="75000"/>
                      </a:schemeClr>
                    </a:solidFill>
                  </a:tcPr>
                </a:tc>
              </a:tr>
              <a:tr h="349018">
                <a:tc vMerge="1">
                  <a:txBody>
                    <a:bodyPr/>
                    <a:lstStyle/>
                    <a:p>
                      <a:endParaRPr lang="el-GR"/>
                    </a:p>
                  </a:txBody>
                  <a:tcPr/>
                </a:tc>
                <a:tc>
                  <a:txBody>
                    <a:bodyPr/>
                    <a:lstStyle/>
                    <a:p>
                      <a:pPr marL="342900" indent="-342900" algn="l" fontAlgn="b">
                        <a:buFont typeface="Arial" panose="020B0604020202020204" pitchFamily="34" charset="0"/>
                        <a:buChar char="•"/>
                      </a:pPr>
                      <a:r>
                        <a:rPr lang="en-US" sz="2500" u="none" strike="noStrike" dirty="0" smtClean="0">
                          <a:effectLst/>
                        </a:rPr>
                        <a:t>Highly  adaptable</a:t>
                      </a:r>
                      <a:r>
                        <a:rPr lang="en-US" sz="2500" u="none" strike="noStrike" baseline="0" dirty="0" smtClean="0">
                          <a:effectLst/>
                        </a:rPr>
                        <a:t> </a:t>
                      </a:r>
                      <a:r>
                        <a:rPr lang="en-US" sz="2500" u="none" strike="noStrike" dirty="0" smtClean="0">
                          <a:effectLst/>
                        </a:rPr>
                        <a:t>participation </a:t>
                      </a:r>
                      <a:r>
                        <a:rPr lang="en-US" sz="2500" u="none" strike="noStrike" dirty="0">
                          <a:effectLst/>
                        </a:rPr>
                        <a:t>in power market </a:t>
                      </a:r>
                      <a:endParaRPr lang="en-US" sz="2500" b="0" i="0" u="none" strike="noStrike" dirty="0">
                        <a:solidFill>
                          <a:srgbClr val="000000"/>
                        </a:solidFill>
                        <a:effectLst/>
                        <a:latin typeface="Calibri"/>
                      </a:endParaRPr>
                    </a:p>
                  </a:txBody>
                  <a:tcPr marL="9525" marR="9525" marT="9525" marB="0">
                    <a:lnL>
                      <a:noFill/>
                    </a:lnL>
                    <a:solidFill>
                      <a:schemeClr val="accent5">
                        <a:lumMod val="75000"/>
                      </a:schemeClr>
                    </a:solidFill>
                  </a:tcPr>
                </a:tc>
                <a:tc rowSpan="3">
                  <a:txBody>
                    <a:bodyPr/>
                    <a:lstStyle/>
                    <a:p>
                      <a:pPr algn="l" fontAlgn="b"/>
                      <a:endParaRPr lang="el-GR" sz="2500" b="0" i="0" u="none" strike="noStrike" dirty="0">
                        <a:solidFill>
                          <a:srgbClr val="000000"/>
                        </a:solidFill>
                        <a:effectLst/>
                        <a:latin typeface="Calibri"/>
                      </a:endParaRPr>
                    </a:p>
                  </a:txBody>
                  <a:tcPr marL="9525" marR="9525" marT="9525" marB="0">
                    <a:lnB w="12700" cap="flat" cmpd="sng" algn="ctr">
                      <a:solidFill>
                        <a:schemeClr val="tx1"/>
                      </a:solidFill>
                      <a:prstDash val="solid"/>
                      <a:round/>
                      <a:headEnd type="none" w="med" len="med"/>
                      <a:tailEnd type="none" w="med" len="med"/>
                    </a:lnB>
                    <a:solidFill>
                      <a:schemeClr val="accent6">
                        <a:lumMod val="75000"/>
                      </a:schemeClr>
                    </a:solidFill>
                  </a:tcPr>
                </a:tc>
              </a:tr>
              <a:tr h="523031">
                <a:tc vMerge="1">
                  <a:txBody>
                    <a:bodyPr/>
                    <a:lstStyle/>
                    <a:p>
                      <a:endParaRPr lang="el-GR"/>
                    </a:p>
                  </a:txBody>
                  <a:tcPr/>
                </a:tc>
                <a:tc>
                  <a:txBody>
                    <a:bodyPr/>
                    <a:lstStyle/>
                    <a:p>
                      <a:pPr marL="342900" indent="-342900" algn="l" fontAlgn="b">
                        <a:buFont typeface="Arial" panose="020B0604020202020204" pitchFamily="34" charset="0"/>
                        <a:buChar char="•"/>
                      </a:pPr>
                      <a:r>
                        <a:rPr lang="en-US" sz="2500" b="0" i="0" u="none" strike="noStrike" dirty="0" smtClean="0">
                          <a:solidFill>
                            <a:schemeClr val="bg1"/>
                          </a:solidFill>
                          <a:effectLst/>
                          <a:latin typeface="Calibri"/>
                        </a:rPr>
                        <a:t>Simple way of control</a:t>
                      </a:r>
                      <a:endParaRPr lang="en-US" sz="2500" b="0" i="0" u="none" strike="noStrike" dirty="0">
                        <a:solidFill>
                          <a:schemeClr val="bg1"/>
                        </a:solidFill>
                        <a:effectLst/>
                        <a:latin typeface="Calibri"/>
                      </a:endParaRPr>
                    </a:p>
                  </a:txBody>
                  <a:tcPr marL="9525" marR="9525" marT="9525" marB="0">
                    <a:lnL>
                      <a:noFill/>
                    </a:lnL>
                    <a:solidFill>
                      <a:schemeClr val="accent5">
                        <a:lumMod val="75000"/>
                      </a:schemeClr>
                    </a:solidFill>
                  </a:tcPr>
                </a:tc>
                <a:tc vMerge="1">
                  <a:txBody>
                    <a:bodyPr/>
                    <a:lstStyle/>
                    <a:p>
                      <a:pPr algn="l" fontAlgn="b"/>
                      <a:endParaRPr lang="el-GR" sz="2500" b="0" i="0" u="none" strike="noStrike" dirty="0">
                        <a:solidFill>
                          <a:srgbClr val="000000"/>
                        </a:solidFill>
                        <a:effectLst/>
                        <a:latin typeface="Calibri"/>
                      </a:endParaRPr>
                    </a:p>
                  </a:txBody>
                  <a:tcPr marL="9525" marR="9525" marT="9525" marB="0">
                    <a:solidFill>
                      <a:schemeClr val="accent6">
                        <a:lumMod val="75000"/>
                      </a:schemeClr>
                    </a:solidFill>
                  </a:tcPr>
                </a:tc>
              </a:tr>
              <a:tr h="349018">
                <a:tc vMerge="1">
                  <a:txBody>
                    <a:bodyPr/>
                    <a:lstStyle/>
                    <a:p>
                      <a:endParaRPr lang="el-GR"/>
                    </a:p>
                  </a:txBody>
                  <a:tcPr/>
                </a:tc>
                <a:tc>
                  <a:txBody>
                    <a:bodyPr/>
                    <a:lstStyle/>
                    <a:p>
                      <a:pPr marL="342900" indent="-342900" algn="l" fontAlgn="b">
                        <a:buFont typeface="Arial" panose="020B0604020202020204" pitchFamily="34" charset="0"/>
                        <a:buChar char="•"/>
                      </a:pPr>
                      <a:r>
                        <a:rPr lang="en-US" sz="2500" u="none" strike="noStrike" dirty="0">
                          <a:effectLst/>
                        </a:rPr>
                        <a:t>Strategic PEV discharging utilizing V2G capabilities</a:t>
                      </a:r>
                      <a:endParaRPr lang="en-US" sz="2500" b="0" i="0" u="none" strike="noStrike" dirty="0">
                        <a:solidFill>
                          <a:srgbClr val="000000"/>
                        </a:solidFill>
                        <a:effectLst/>
                        <a:latin typeface="Calibri"/>
                      </a:endParaRPr>
                    </a:p>
                  </a:txBody>
                  <a:tcPr marL="9525" marR="9525" marT="9525" marB="0">
                    <a:lnL>
                      <a:noFill/>
                    </a:lnL>
                    <a:lnB w="12700" cap="flat" cmpd="sng" algn="ctr">
                      <a:solidFill>
                        <a:schemeClr val="tx1"/>
                      </a:solidFill>
                      <a:prstDash val="solid"/>
                      <a:round/>
                      <a:headEnd type="none" w="med" len="med"/>
                      <a:tailEnd type="none" w="med" len="med"/>
                    </a:lnB>
                    <a:solidFill>
                      <a:schemeClr val="accent5">
                        <a:lumMod val="75000"/>
                      </a:schemeClr>
                    </a:solidFill>
                  </a:tcPr>
                </a:tc>
                <a:tc vMerge="1">
                  <a:txBody>
                    <a:bodyPr/>
                    <a:lstStyle/>
                    <a:p>
                      <a:pPr algn="l" fontAlgn="b"/>
                      <a:endParaRPr lang="el-GR" sz="2500" b="0" i="0" u="none" strike="noStrike" dirty="0">
                        <a:solidFill>
                          <a:srgbClr val="000000"/>
                        </a:solidFill>
                        <a:effectLst/>
                        <a:latin typeface="Calibri"/>
                      </a:endParaRPr>
                    </a:p>
                  </a:txBody>
                  <a:tcPr marL="9525" marR="9525" marT="9525" marB="0">
                    <a:solidFill>
                      <a:schemeClr val="accent6">
                        <a:lumMod val="75000"/>
                      </a:schemeClr>
                    </a:solidFill>
                  </a:tcPr>
                </a:tc>
              </a:tr>
              <a:tr h="689524">
                <a:tc rowSpan="4">
                  <a:txBody>
                    <a:bodyPr/>
                    <a:lstStyle/>
                    <a:p>
                      <a:pPr algn="ctr" fontAlgn="b"/>
                      <a:r>
                        <a:rPr lang="en-US" sz="2500" b="1" u="none" strike="noStrike" dirty="0" smtClean="0">
                          <a:effectLst/>
                        </a:rPr>
                        <a:t>Disadvantages</a:t>
                      </a:r>
                      <a:endParaRPr lang="en-US" sz="1100" b="1" i="0" u="none" strike="noStrike" dirty="0">
                        <a:solidFill>
                          <a:srgbClr val="000000"/>
                        </a:solidFill>
                        <a:effectLst/>
                        <a:latin typeface="Calibri"/>
                      </a:endParaRPr>
                    </a:p>
                  </a:txBody>
                  <a:tcPr marL="9525" marR="9525" marT="9525" marB="0" vert="vert270" anchor="ctr">
                    <a:lnT w="12700" cap="flat" cmpd="sng" algn="ctr">
                      <a:noFill/>
                      <a:prstDash val="solid"/>
                      <a:round/>
                      <a:headEnd type="none" w="med" len="med"/>
                      <a:tailEnd type="none" w="med" len="med"/>
                    </a:lnT>
                    <a:solidFill>
                      <a:schemeClr val="accent2">
                        <a:lumMod val="75000"/>
                      </a:schemeClr>
                    </a:solidFill>
                  </a:tcPr>
                </a:tc>
                <a:tc rowSpan="2">
                  <a:txBody>
                    <a:bodyPr/>
                    <a:lstStyle/>
                    <a:p>
                      <a:pPr marL="342900" indent="-342900" algn="l" fontAlgn="b">
                        <a:buFont typeface="Arial" panose="020B0604020202020204" pitchFamily="34" charset="0"/>
                        <a:buChar char="•"/>
                      </a:pPr>
                      <a:r>
                        <a:rPr lang="en-US" sz="2500" u="none" strike="noStrike" dirty="0">
                          <a:effectLst/>
                        </a:rPr>
                        <a:t>Optimization schemes with high </a:t>
                      </a:r>
                      <a:r>
                        <a:rPr lang="en-US" sz="2500" u="none" strike="noStrike" dirty="0" smtClean="0">
                          <a:effectLst/>
                        </a:rPr>
                        <a:t>complexity with numerous </a:t>
                      </a:r>
                      <a:r>
                        <a:rPr lang="en-US" sz="2500" u="none" strike="noStrike" dirty="0">
                          <a:effectLst/>
                        </a:rPr>
                        <a:t>iterations - </a:t>
                      </a:r>
                      <a:r>
                        <a:rPr lang="en-US" sz="2500" u="none" strike="noStrike" dirty="0" smtClean="0">
                          <a:effectLst/>
                        </a:rPr>
                        <a:t>(high </a:t>
                      </a:r>
                      <a:r>
                        <a:rPr lang="en-US" sz="2500" u="none" strike="noStrike" dirty="0">
                          <a:effectLst/>
                        </a:rPr>
                        <a:t>demand for computational resources)</a:t>
                      </a:r>
                      <a:endParaRPr lang="en-US" sz="2500" b="0" i="0" u="none" strike="noStrike" dirty="0">
                        <a:solidFill>
                          <a:srgbClr val="000000"/>
                        </a:solidFill>
                        <a:effectLst/>
                        <a:latin typeface="Calibri"/>
                      </a:endParaRPr>
                    </a:p>
                  </a:txBody>
                  <a:tcPr marL="9525" marR="9525" marT="9525" marB="0">
                    <a:lnT w="12700" cap="flat" cmpd="sng" algn="ctr">
                      <a:solidFill>
                        <a:schemeClr val="tx1"/>
                      </a:solidFill>
                      <a:prstDash val="solid"/>
                      <a:round/>
                      <a:headEnd type="none" w="med" len="med"/>
                      <a:tailEnd type="none" w="med" len="med"/>
                    </a:lnT>
                    <a:solidFill>
                      <a:schemeClr val="accent5">
                        <a:lumMod val="75000"/>
                      </a:schemeClr>
                    </a:solidFill>
                  </a:tcPr>
                </a:tc>
                <a:tc>
                  <a:txBody>
                    <a:bodyPr/>
                    <a:lstStyle/>
                    <a:p>
                      <a:pPr marL="342900" indent="-342900" algn="l" fontAlgn="b">
                        <a:buFont typeface="Arial" panose="020B0604020202020204" pitchFamily="34" charset="0"/>
                        <a:buChar char="•"/>
                      </a:pPr>
                      <a:r>
                        <a:rPr lang="en-US" sz="2500" u="none" strike="noStrike" dirty="0">
                          <a:effectLst/>
                        </a:rPr>
                        <a:t>Requires smart metering and advanced power automations</a:t>
                      </a:r>
                      <a:endParaRPr lang="en-US" sz="2500" b="0" i="0" u="none" strike="noStrike" dirty="0">
                        <a:solidFill>
                          <a:srgbClr val="000000"/>
                        </a:solidFill>
                        <a:effectLst/>
                        <a:latin typeface="Calibri"/>
                      </a:endParaRPr>
                    </a:p>
                  </a:txBody>
                  <a:tcPr marL="9525" marR="9525" marT="9525" marB="0">
                    <a:lnT w="12700" cap="flat" cmpd="sng" algn="ctr">
                      <a:solidFill>
                        <a:schemeClr val="tx1"/>
                      </a:solidFill>
                      <a:prstDash val="solid"/>
                      <a:round/>
                      <a:headEnd type="none" w="med" len="med"/>
                      <a:tailEnd type="none" w="med" len="med"/>
                    </a:lnT>
                    <a:solidFill>
                      <a:schemeClr val="accent6">
                        <a:lumMod val="75000"/>
                      </a:schemeClr>
                    </a:solidFill>
                  </a:tcPr>
                </a:tc>
              </a:tr>
              <a:tr h="689524">
                <a:tc vMerge="1">
                  <a:txBody>
                    <a:bodyPr/>
                    <a:lstStyle/>
                    <a:p>
                      <a:endParaRPr lang="el-GR"/>
                    </a:p>
                  </a:txBody>
                  <a:tcPr/>
                </a:tc>
                <a:tc vMerge="1">
                  <a:txBody>
                    <a:bodyPr/>
                    <a:lstStyle/>
                    <a:p>
                      <a:pPr algn="l" fontAlgn="b"/>
                      <a:endParaRPr lang="en-US" sz="2500" b="0" i="0" u="none" strike="noStrike" dirty="0">
                        <a:solidFill>
                          <a:srgbClr val="000000"/>
                        </a:solidFill>
                        <a:effectLst/>
                        <a:latin typeface="Calibri"/>
                      </a:endParaRPr>
                    </a:p>
                  </a:txBody>
                  <a:tcPr marL="9525" marR="9525" marT="9525" marB="0">
                    <a:solidFill>
                      <a:schemeClr val="accent5">
                        <a:lumMod val="75000"/>
                      </a:schemeClr>
                    </a:solidFill>
                  </a:tcPr>
                </a:tc>
                <a:tc>
                  <a:txBody>
                    <a:bodyPr/>
                    <a:lstStyle/>
                    <a:p>
                      <a:pPr marL="342900" indent="-342900" algn="l" fontAlgn="b">
                        <a:buFont typeface="Arial" panose="020B0604020202020204" pitchFamily="34" charset="0"/>
                        <a:buChar char="•"/>
                      </a:pPr>
                      <a:r>
                        <a:rPr lang="en-US" sz="2500" u="none" strike="noStrike" dirty="0">
                          <a:effectLst/>
                        </a:rPr>
                        <a:t>Complex </a:t>
                      </a:r>
                      <a:r>
                        <a:rPr lang="en-US" sz="2500" u="none" strike="noStrike" dirty="0" smtClean="0">
                          <a:effectLst/>
                        </a:rPr>
                        <a:t>control (infrastructure) </a:t>
                      </a:r>
                      <a:endParaRPr lang="en-US" sz="2500" b="0" i="0" u="none" strike="noStrike" dirty="0">
                        <a:solidFill>
                          <a:srgbClr val="000000"/>
                        </a:solidFill>
                        <a:effectLst/>
                        <a:latin typeface="Calibri"/>
                      </a:endParaRPr>
                    </a:p>
                  </a:txBody>
                  <a:tcPr marL="9525" marR="9525" marT="9525" marB="0">
                    <a:solidFill>
                      <a:schemeClr val="accent6">
                        <a:lumMod val="75000"/>
                      </a:schemeClr>
                    </a:solidFill>
                  </a:tcPr>
                </a:tc>
              </a:tr>
              <a:tr h="349018">
                <a:tc vMerge="1">
                  <a:txBody>
                    <a:bodyPr/>
                    <a:lstStyle/>
                    <a:p>
                      <a:endParaRPr lang="el-GR"/>
                    </a:p>
                  </a:txBody>
                  <a:tcPr/>
                </a:tc>
                <a:tc rowSpan="2">
                  <a:txBody>
                    <a:bodyPr/>
                    <a:lstStyle/>
                    <a:p>
                      <a:pPr marL="342900" indent="-342900" algn="l" fontAlgn="b">
                        <a:buFont typeface="Arial" panose="020B0604020202020204" pitchFamily="34" charset="0"/>
                        <a:buChar char="•"/>
                      </a:pPr>
                      <a:r>
                        <a:rPr lang="en-US" sz="2500" u="none" strike="noStrike" dirty="0">
                          <a:effectLst/>
                        </a:rPr>
                        <a:t>Advanced communicational infrastructure (data sharing) for real time operations</a:t>
                      </a:r>
                      <a:endParaRPr lang="en-US" sz="2500" b="0" i="0" u="none" strike="noStrike" dirty="0">
                        <a:solidFill>
                          <a:srgbClr val="000000"/>
                        </a:solidFill>
                        <a:effectLst/>
                        <a:latin typeface="Calibri"/>
                      </a:endParaRPr>
                    </a:p>
                  </a:txBody>
                  <a:tcPr marL="9525" marR="9525" marT="9525" marB="0">
                    <a:solidFill>
                      <a:schemeClr val="accent5">
                        <a:lumMod val="75000"/>
                      </a:schemeClr>
                    </a:solidFill>
                  </a:tcPr>
                </a:tc>
                <a:tc>
                  <a:txBody>
                    <a:bodyPr/>
                    <a:lstStyle/>
                    <a:p>
                      <a:pPr marL="342900" indent="-342900" algn="l" fontAlgn="b">
                        <a:buFont typeface="Arial" panose="020B0604020202020204" pitchFamily="34" charset="0"/>
                        <a:buChar char="•"/>
                      </a:pPr>
                      <a:r>
                        <a:rPr lang="en-US" sz="2500" u="none" strike="noStrike" dirty="0">
                          <a:effectLst/>
                        </a:rPr>
                        <a:t>Low participation in power market</a:t>
                      </a:r>
                      <a:endParaRPr lang="en-US" sz="2500" b="0" i="0" u="none" strike="noStrike" dirty="0">
                        <a:solidFill>
                          <a:srgbClr val="000000"/>
                        </a:solidFill>
                        <a:effectLst/>
                        <a:latin typeface="Calibri"/>
                      </a:endParaRPr>
                    </a:p>
                  </a:txBody>
                  <a:tcPr marL="9525" marR="9525" marT="9525" marB="0">
                    <a:solidFill>
                      <a:schemeClr val="accent6">
                        <a:lumMod val="75000"/>
                      </a:schemeClr>
                    </a:solidFill>
                  </a:tcPr>
                </a:tc>
              </a:tr>
              <a:tr h="349018">
                <a:tc vMerge="1">
                  <a:txBody>
                    <a:bodyPr/>
                    <a:lstStyle/>
                    <a:p>
                      <a:endParaRPr lang="el-GR"/>
                    </a:p>
                  </a:txBody>
                  <a:tcPr/>
                </a:tc>
                <a:tc vMerge="1">
                  <a:txBody>
                    <a:bodyPr/>
                    <a:lstStyle/>
                    <a:p>
                      <a:endParaRPr lang="el-GR"/>
                    </a:p>
                  </a:txBody>
                  <a:tcPr/>
                </a:tc>
                <a:tc>
                  <a:txBody>
                    <a:bodyPr/>
                    <a:lstStyle/>
                    <a:p>
                      <a:pPr marL="342900" indent="-342900" algn="l" fontAlgn="b">
                        <a:buFont typeface="Arial" panose="020B0604020202020204" pitchFamily="34" charset="0"/>
                        <a:buChar char="•"/>
                      </a:pPr>
                      <a:r>
                        <a:rPr lang="en-US" sz="2500" u="none" strike="noStrike" dirty="0">
                          <a:effectLst/>
                        </a:rPr>
                        <a:t>No strategic energy </a:t>
                      </a:r>
                      <a:r>
                        <a:rPr lang="en-US" sz="2500" u="none" strike="noStrike" dirty="0" smtClean="0">
                          <a:effectLst/>
                        </a:rPr>
                        <a:t>management</a:t>
                      </a:r>
                      <a:endParaRPr lang="en-US" sz="2500" b="0" i="0" u="none" strike="noStrike" dirty="0">
                        <a:solidFill>
                          <a:srgbClr val="000000"/>
                        </a:solidFill>
                        <a:effectLst/>
                        <a:latin typeface="Calibri"/>
                      </a:endParaRPr>
                    </a:p>
                  </a:txBody>
                  <a:tcPr marL="9525" marR="9525" marT="9525" marB="0">
                    <a:solidFill>
                      <a:schemeClr val="accent6">
                        <a:lumMod val="75000"/>
                      </a:schemeClr>
                    </a:solidFill>
                  </a:tcPr>
                </a:tc>
              </a:tr>
            </a:tbl>
          </a:graphicData>
        </a:graphic>
      </p:graphicFrame>
      <p:sp>
        <p:nvSpPr>
          <p:cNvPr id="23" name="Ορθογώνιο 22"/>
          <p:cNvSpPr/>
          <p:nvPr/>
        </p:nvSpPr>
        <p:spPr>
          <a:xfrm>
            <a:off x="954411" y="31773414"/>
            <a:ext cx="10441160" cy="10710624"/>
          </a:xfrm>
          <a:prstGeom prst="rect">
            <a:avLst/>
          </a:prstGeom>
        </p:spPr>
        <p:txBody>
          <a:bodyPr wrap="square">
            <a:spAutoFit/>
          </a:bodyPr>
          <a:lstStyle/>
          <a:p>
            <a:pPr lvl="0" algn="just">
              <a:spcBef>
                <a:spcPct val="20000"/>
              </a:spcBef>
            </a:pPr>
            <a:r>
              <a:rPr lang="en-US" sz="5000" dirty="0" smtClean="0">
                <a:solidFill>
                  <a:prstClr val="black"/>
                </a:solidFill>
              </a:rPr>
              <a:t>PEV Aggregators Participate in Power Market</a:t>
            </a:r>
          </a:p>
          <a:p>
            <a:pPr lvl="0" algn="just">
              <a:spcBef>
                <a:spcPct val="20000"/>
              </a:spcBef>
            </a:pPr>
            <a:r>
              <a:rPr lang="en-US" sz="2500" b="1" dirty="0" smtClean="0">
                <a:solidFill>
                  <a:prstClr val="black"/>
                </a:solidFill>
              </a:rPr>
              <a:t>Power </a:t>
            </a:r>
            <a:r>
              <a:rPr lang="en-US" sz="2500" b="1" dirty="0">
                <a:solidFill>
                  <a:prstClr val="black"/>
                </a:solidFill>
              </a:rPr>
              <a:t>Market participation: </a:t>
            </a:r>
            <a:r>
              <a:rPr lang="en-US" sz="2500" dirty="0">
                <a:solidFill>
                  <a:prstClr val="black"/>
                </a:solidFill>
              </a:rPr>
              <a:t>In order to participate in the in the </a:t>
            </a:r>
            <a:r>
              <a:rPr lang="en-US" sz="2500" b="1" dirty="0">
                <a:solidFill>
                  <a:prstClr val="black"/>
                </a:solidFill>
              </a:rPr>
              <a:t>day-ahead power market</a:t>
            </a:r>
            <a:r>
              <a:rPr lang="en-US" sz="2500" dirty="0">
                <a:solidFill>
                  <a:prstClr val="black"/>
                </a:solidFill>
              </a:rPr>
              <a:t>, it is important for an Aggregator to make an appropriate contract with each vehicle owner. After mapping the vehicle stock it </a:t>
            </a:r>
            <a:r>
              <a:rPr lang="en-US" sz="2500" dirty="0" smtClean="0">
                <a:solidFill>
                  <a:prstClr val="black"/>
                </a:solidFill>
              </a:rPr>
              <a:t>facilitates, </a:t>
            </a:r>
            <a:r>
              <a:rPr lang="en-US" sz="2500" dirty="0">
                <a:solidFill>
                  <a:prstClr val="black"/>
                </a:solidFill>
              </a:rPr>
              <a:t>and record vehicle’s technical characteristics and user behavior, the aggregator must determine the PEV charging load by performing daily demand forecasts based on historical data and user’s preferences, while considering profit maximization </a:t>
            </a:r>
            <a:r>
              <a:rPr lang="en-US" sz="2500" dirty="0" smtClean="0">
                <a:solidFill>
                  <a:prstClr val="black"/>
                </a:solidFill>
              </a:rPr>
              <a:t>[1] and </a:t>
            </a:r>
            <a:r>
              <a:rPr lang="en-US" sz="2500" dirty="0">
                <a:solidFill>
                  <a:prstClr val="black"/>
                </a:solidFill>
              </a:rPr>
              <a:t>carbon footprint minimization objectives (these can be achieved by performing optimization processes aiming at strategic electricity price minimization and green house gas emissions minimization). Once the </a:t>
            </a:r>
            <a:r>
              <a:rPr lang="en-US" sz="2500" dirty="0" smtClean="0">
                <a:solidFill>
                  <a:prstClr val="black"/>
                </a:solidFill>
              </a:rPr>
              <a:t>PEV charging demand profile is formulated it must be approved  by the DSO ensuring that it will not compromise the safe operation of the distribution network. On the aftermath of this procedure  the Aggregator will proceed to commence </a:t>
            </a:r>
            <a:r>
              <a:rPr lang="en-US" sz="2500" dirty="0">
                <a:solidFill>
                  <a:prstClr val="black"/>
                </a:solidFill>
              </a:rPr>
              <a:t>power purchase bids </a:t>
            </a:r>
            <a:r>
              <a:rPr lang="en-US" sz="2500" dirty="0" smtClean="0">
                <a:solidFill>
                  <a:prstClr val="black"/>
                </a:solidFill>
              </a:rPr>
              <a:t>directly in </a:t>
            </a:r>
            <a:r>
              <a:rPr lang="en-US" sz="2500" dirty="0">
                <a:solidFill>
                  <a:prstClr val="black"/>
                </a:solidFill>
              </a:rPr>
              <a:t>the day-ahead market or </a:t>
            </a:r>
            <a:r>
              <a:rPr lang="en-US" sz="2500" dirty="0" smtClean="0">
                <a:solidFill>
                  <a:prstClr val="black"/>
                </a:solidFill>
              </a:rPr>
              <a:t>through an electricity utility [3]. </a:t>
            </a:r>
            <a:r>
              <a:rPr lang="en-US" sz="2500" dirty="0">
                <a:solidFill>
                  <a:prstClr val="black"/>
                </a:solidFill>
              </a:rPr>
              <a:t>The PEV charging  demand profile is expected to be adapted to match the requirements, if any, of the Transmission System Operator to avoid problems in the transmission network</a:t>
            </a:r>
            <a:r>
              <a:rPr lang="en-US" sz="2500" dirty="0" smtClean="0">
                <a:solidFill>
                  <a:prstClr val="black"/>
                </a:solidFill>
              </a:rPr>
              <a:t>.</a:t>
            </a:r>
          </a:p>
          <a:p>
            <a:pPr algn="just">
              <a:spcBef>
                <a:spcPct val="20000"/>
              </a:spcBef>
            </a:pPr>
            <a:r>
              <a:rPr lang="en-US" sz="2500" b="1" dirty="0" smtClean="0">
                <a:solidFill>
                  <a:prstClr val="black"/>
                </a:solidFill>
              </a:rPr>
              <a:t>Grid </a:t>
            </a:r>
            <a:r>
              <a:rPr lang="en-US" sz="2500" b="1" dirty="0">
                <a:solidFill>
                  <a:prstClr val="black"/>
                </a:solidFill>
              </a:rPr>
              <a:t>regulation/ancillary services</a:t>
            </a:r>
            <a:r>
              <a:rPr lang="en-US" sz="2500" dirty="0">
                <a:solidFill>
                  <a:prstClr val="black"/>
                </a:solidFill>
              </a:rPr>
              <a:t>: In order to provide ancillary services, Furthermore, PEV Aggregators control in real time the charging set-points of each connected PEV, in order to meet the commitments made in the electricity market</a:t>
            </a:r>
            <a:r>
              <a:rPr lang="en-US" sz="2500" dirty="0" smtClean="0">
                <a:solidFill>
                  <a:prstClr val="black"/>
                </a:solidFill>
              </a:rPr>
              <a:t>.</a:t>
            </a:r>
            <a:r>
              <a:rPr lang="en-US" sz="2500" dirty="0">
                <a:solidFill>
                  <a:prstClr val="black"/>
                </a:solidFill>
              </a:rPr>
              <a:t> </a:t>
            </a:r>
            <a:r>
              <a:rPr lang="en-US" sz="2500" dirty="0" smtClean="0">
                <a:solidFill>
                  <a:prstClr val="black"/>
                </a:solidFill>
              </a:rPr>
              <a:t>Consequently, </a:t>
            </a:r>
            <a:r>
              <a:rPr lang="en-US" sz="2500" dirty="0">
                <a:solidFill>
                  <a:prstClr val="black"/>
                </a:solidFill>
              </a:rPr>
              <a:t>they can bid in the </a:t>
            </a:r>
            <a:r>
              <a:rPr lang="en-US" sz="2500" b="1" dirty="0">
                <a:solidFill>
                  <a:prstClr val="black"/>
                </a:solidFill>
              </a:rPr>
              <a:t>intra-day</a:t>
            </a:r>
            <a:r>
              <a:rPr lang="en-US" sz="2500" dirty="0">
                <a:solidFill>
                  <a:prstClr val="black"/>
                </a:solidFill>
              </a:rPr>
              <a:t> and </a:t>
            </a:r>
            <a:r>
              <a:rPr lang="en-US" sz="2500" b="1" dirty="0">
                <a:solidFill>
                  <a:prstClr val="black"/>
                </a:solidFill>
              </a:rPr>
              <a:t>balancing market</a:t>
            </a:r>
            <a:r>
              <a:rPr lang="en-US" sz="2500" dirty="0">
                <a:solidFill>
                  <a:prstClr val="black"/>
                </a:solidFill>
              </a:rPr>
              <a:t> to provide balancing </a:t>
            </a:r>
            <a:r>
              <a:rPr lang="en-US" sz="2500" dirty="0" smtClean="0">
                <a:solidFill>
                  <a:prstClr val="black"/>
                </a:solidFill>
              </a:rPr>
              <a:t>services, </a:t>
            </a:r>
            <a:r>
              <a:rPr lang="en-US" sz="2500" dirty="0">
                <a:solidFill>
                  <a:prstClr val="black"/>
                </a:solidFill>
              </a:rPr>
              <a:t>occurring due to unexpected demand or cost-effective supply unavailability.</a:t>
            </a:r>
          </a:p>
          <a:p>
            <a:pPr lvl="0" algn="just">
              <a:spcBef>
                <a:spcPct val="20000"/>
              </a:spcBef>
            </a:pPr>
            <a:endParaRPr lang="en-US" sz="2500" b="1" dirty="0">
              <a:solidFill>
                <a:prstClr val="black"/>
              </a:solidFill>
            </a:endParaRPr>
          </a:p>
        </p:txBody>
      </p:sp>
      <p:sp>
        <p:nvSpPr>
          <p:cNvPr id="25" name="Ορθογώνιο 24"/>
          <p:cNvSpPr/>
          <p:nvPr/>
        </p:nvSpPr>
        <p:spPr>
          <a:xfrm>
            <a:off x="11827619" y="26876870"/>
            <a:ext cx="9948737" cy="11249233"/>
          </a:xfrm>
          <a:prstGeom prst="rect">
            <a:avLst/>
          </a:prstGeom>
        </p:spPr>
        <p:txBody>
          <a:bodyPr wrap="square">
            <a:spAutoFit/>
          </a:bodyPr>
          <a:lstStyle/>
          <a:p>
            <a:r>
              <a:rPr lang="en-US" sz="5000" dirty="0" smtClean="0"/>
              <a:t>PEV Aggregator’s Socioeconomic Role</a:t>
            </a:r>
          </a:p>
          <a:p>
            <a:pPr algn="just"/>
            <a:endParaRPr lang="en-US" sz="2500" b="1" i="1" dirty="0" smtClean="0"/>
          </a:p>
          <a:p>
            <a:pPr algn="just"/>
            <a:r>
              <a:rPr lang="en-US" sz="2500" b="1" i="1" dirty="0" smtClean="0"/>
              <a:t>PEV Aggregators </a:t>
            </a:r>
            <a:r>
              <a:rPr lang="en-US" sz="2500" b="1" i="1" dirty="0"/>
              <a:t>should pass fiscal compensation on the EV agents for</a:t>
            </a:r>
            <a:r>
              <a:rPr lang="en-US" sz="2500" dirty="0"/>
              <a:t>: </a:t>
            </a:r>
            <a:endParaRPr lang="el-GR" sz="2500" dirty="0"/>
          </a:p>
          <a:p>
            <a:pPr marL="342900" lvl="0" indent="-342900" algn="just">
              <a:buFont typeface="Arial" panose="020B0604020202020204" pitchFamily="34" charset="0"/>
              <a:buChar char="•"/>
            </a:pPr>
            <a:r>
              <a:rPr lang="en-US" sz="2500" dirty="0" smtClean="0"/>
              <a:t>Temporal </a:t>
            </a:r>
            <a:r>
              <a:rPr lang="en-US" sz="2500" dirty="0"/>
              <a:t>adaptability of the required State of Charge (SOC) of each PEV user</a:t>
            </a:r>
            <a:endParaRPr lang="el-GR" sz="2500" dirty="0"/>
          </a:p>
          <a:p>
            <a:pPr marL="342900" lvl="0" indent="-342900" algn="just">
              <a:buFont typeface="Arial" panose="020B0604020202020204" pitchFamily="34" charset="0"/>
              <a:buChar char="•"/>
            </a:pPr>
            <a:r>
              <a:rPr lang="en-US" sz="2500" dirty="0"/>
              <a:t>Plug in availability – responsive EV agents</a:t>
            </a:r>
            <a:endParaRPr lang="el-GR" sz="2500" dirty="0"/>
          </a:p>
          <a:p>
            <a:pPr marL="342900" lvl="0" indent="-342900" algn="just">
              <a:buFont typeface="Arial" panose="020B0604020202020204" pitchFamily="34" charset="0"/>
              <a:buChar char="•"/>
            </a:pPr>
            <a:r>
              <a:rPr lang="en-US" sz="2500" dirty="0"/>
              <a:t>Battery degradation due to V2G discharge</a:t>
            </a:r>
            <a:endParaRPr lang="el-GR" sz="2500" dirty="0"/>
          </a:p>
          <a:p>
            <a:pPr marL="342900" lvl="0" indent="-342900" algn="just">
              <a:buFont typeface="Arial" panose="020B0604020202020204" pitchFamily="34" charset="0"/>
              <a:buChar char="•"/>
            </a:pPr>
            <a:r>
              <a:rPr lang="en-US" sz="2500" dirty="0"/>
              <a:t>High Depth of Discharge (DOD) availability of PEV agents for V2G discharge proportional to the available battery capacity</a:t>
            </a:r>
            <a:endParaRPr lang="el-GR" sz="2500" dirty="0"/>
          </a:p>
          <a:p>
            <a:pPr algn="just"/>
            <a:r>
              <a:rPr lang="en-US" sz="2500" dirty="0"/>
              <a:t> </a:t>
            </a:r>
            <a:endParaRPr lang="el-GR" sz="2500" dirty="0"/>
          </a:p>
          <a:p>
            <a:pPr algn="just"/>
            <a:r>
              <a:rPr lang="en-US" sz="2500" b="1" i="1" dirty="0" smtClean="0"/>
              <a:t>PEV Aggregators </a:t>
            </a:r>
            <a:r>
              <a:rPr lang="en-US" sz="2500" b="1" i="1" dirty="0"/>
              <a:t>should be expecting to be compensated by the power market based on their ancillary service </a:t>
            </a:r>
            <a:r>
              <a:rPr lang="en-US" sz="2500" b="1" i="1" dirty="0" smtClean="0"/>
              <a:t>provision for:</a:t>
            </a:r>
            <a:endParaRPr lang="el-GR" sz="2500" b="1" i="1" dirty="0"/>
          </a:p>
          <a:p>
            <a:pPr marL="342900" lvl="0" indent="-342900" algn="just">
              <a:buFont typeface="Arial" panose="020B0604020202020204" pitchFamily="34" charset="0"/>
              <a:buChar char="•"/>
            </a:pPr>
            <a:r>
              <a:rPr lang="en-US" sz="2500" dirty="0"/>
              <a:t>Carbon intensity reduction of electricity </a:t>
            </a:r>
            <a:r>
              <a:rPr lang="en-US" sz="2500" dirty="0" smtClean="0"/>
              <a:t>(PEV charging during peak power </a:t>
            </a:r>
            <a:r>
              <a:rPr lang="en-US" sz="2500" dirty="0"/>
              <a:t>generation from </a:t>
            </a:r>
            <a:r>
              <a:rPr lang="en-US" sz="2500" dirty="0" smtClean="0"/>
              <a:t>RES)</a:t>
            </a:r>
            <a:endParaRPr lang="el-GR" sz="2500" dirty="0"/>
          </a:p>
          <a:p>
            <a:pPr marL="342900" lvl="0" indent="-342900" algn="just">
              <a:buFont typeface="Arial" panose="020B0604020202020204" pitchFamily="34" charset="0"/>
              <a:buChar char="•"/>
            </a:pPr>
            <a:r>
              <a:rPr lang="en-US" sz="2500" dirty="0"/>
              <a:t>Reduction of the marginal price of electricity through </a:t>
            </a:r>
            <a:r>
              <a:rPr lang="en-US" sz="2500" dirty="0" smtClean="0"/>
              <a:t>temporal load </a:t>
            </a:r>
            <a:r>
              <a:rPr lang="en-US" sz="2500" dirty="0"/>
              <a:t>allocation (peak shaving, valley filling)</a:t>
            </a:r>
            <a:endParaRPr lang="el-GR" sz="2500" dirty="0"/>
          </a:p>
          <a:p>
            <a:pPr marL="342900" lvl="0" indent="-342900" algn="just">
              <a:buFont typeface="Arial" panose="020B0604020202020204" pitchFamily="34" charset="0"/>
              <a:buChar char="•"/>
            </a:pPr>
            <a:r>
              <a:rPr lang="en-US" sz="2500" dirty="0"/>
              <a:t>Peak load reduction, by either temporal allocation PEV charging loads to off-peak charging periods or by performing peak shaving by utilizing V2G </a:t>
            </a:r>
            <a:r>
              <a:rPr lang="en-US" sz="2500" dirty="0" smtClean="0"/>
              <a:t>capabilities</a:t>
            </a:r>
          </a:p>
          <a:p>
            <a:pPr marL="342900" lvl="0" indent="-342900">
              <a:buFont typeface="Arial" panose="020B0604020202020204" pitchFamily="34" charset="0"/>
              <a:buChar char="•"/>
            </a:pPr>
            <a:endParaRPr lang="en-US" sz="2500" dirty="0" smtClean="0"/>
          </a:p>
          <a:p>
            <a:pPr algn="just"/>
            <a:r>
              <a:rPr lang="en-US" sz="2500" dirty="0"/>
              <a:t>PEV Aggregators  by influencing the price for EV charging, they also affect the penetration of EV in the Motor Vehicle market. One of the most important benefits of EVs is their low operational cost due to the low prices of electricity in comparison to oil </a:t>
            </a:r>
            <a:r>
              <a:rPr lang="en-US" sz="2500" dirty="0" smtClean="0"/>
              <a:t>products consumed by conventional ICE vehicles. </a:t>
            </a:r>
            <a:r>
              <a:rPr lang="en-US" sz="2500" dirty="0"/>
              <a:t>Therefore, by influencing the EV charging price PEV aggregators are charged with the important role of participating in the societal welfare maximization induced by the emergence of EVs. [4]  </a:t>
            </a:r>
            <a:endParaRPr lang="el-GR" sz="2500" dirty="0"/>
          </a:p>
          <a:p>
            <a:pPr algn="just"/>
            <a:endParaRPr lang="el-GR" sz="2500" dirty="0"/>
          </a:p>
        </p:txBody>
      </p:sp>
      <p:sp>
        <p:nvSpPr>
          <p:cNvPr id="32" name="TextBox 31"/>
          <p:cNvSpPr txBox="1"/>
          <p:nvPr/>
        </p:nvSpPr>
        <p:spPr>
          <a:xfrm>
            <a:off x="954411" y="19892094"/>
            <a:ext cx="11017224" cy="861774"/>
          </a:xfrm>
          <a:prstGeom prst="rect">
            <a:avLst/>
          </a:prstGeom>
          <a:noFill/>
        </p:spPr>
        <p:txBody>
          <a:bodyPr wrap="square" rtlCol="0">
            <a:spAutoFit/>
          </a:bodyPr>
          <a:lstStyle/>
          <a:p>
            <a:r>
              <a:rPr lang="en-US" sz="2500" i="1" dirty="0" smtClean="0">
                <a:solidFill>
                  <a:schemeClr val="tx2"/>
                </a:solidFill>
              </a:rPr>
              <a:t>Table  1  Identified </a:t>
            </a:r>
            <a:r>
              <a:rPr lang="en-US" sz="2500" i="1" dirty="0">
                <a:solidFill>
                  <a:schemeClr val="tx2"/>
                </a:solidFill>
              </a:rPr>
              <a:t>Advantages and Disadvantages </a:t>
            </a:r>
            <a:r>
              <a:rPr lang="en-US" sz="2500" i="1" dirty="0" smtClean="0">
                <a:solidFill>
                  <a:schemeClr val="tx2"/>
                </a:solidFill>
              </a:rPr>
              <a:t>of Centralized and Decentralized Smart PEV charging control</a:t>
            </a:r>
            <a:endParaRPr lang="el-GR" sz="2500" i="1" dirty="0">
              <a:solidFill>
                <a:schemeClr val="tx2"/>
              </a:solidFill>
            </a:endParaRPr>
          </a:p>
        </p:txBody>
      </p:sp>
      <p:sp>
        <p:nvSpPr>
          <p:cNvPr id="33" name="Ορθογώνιο 32"/>
          <p:cNvSpPr/>
          <p:nvPr/>
        </p:nvSpPr>
        <p:spPr>
          <a:xfrm>
            <a:off x="21946026" y="31053334"/>
            <a:ext cx="8001541" cy="7786747"/>
          </a:xfrm>
          <a:prstGeom prst="rect">
            <a:avLst/>
          </a:prstGeom>
        </p:spPr>
        <p:txBody>
          <a:bodyPr wrap="square">
            <a:spAutoFit/>
          </a:bodyPr>
          <a:lstStyle/>
          <a:p>
            <a:r>
              <a:rPr lang="en-US" sz="5000" dirty="0" smtClean="0"/>
              <a:t>Conclusion and Suggestion</a:t>
            </a:r>
          </a:p>
          <a:p>
            <a:pPr algn="just"/>
            <a:endParaRPr lang="en-US" sz="2500" dirty="0" smtClean="0"/>
          </a:p>
          <a:p>
            <a:pPr algn="just"/>
            <a:r>
              <a:rPr lang="en-US" sz="2500" dirty="0" smtClean="0"/>
              <a:t>The emergence of PEV aggregators has been crucial for the introduction of EVs in the Motor Vehicle Market. Furthermore in the new framework charging are transformed to facilitate high charging loads of 10kW to 30kW per charging operation while securing the functionality of the components of the power system. </a:t>
            </a:r>
            <a:r>
              <a:rPr lang="en-US" sz="2500" dirty="0"/>
              <a:t> </a:t>
            </a:r>
            <a:r>
              <a:rPr lang="en-US" sz="2500" dirty="0" smtClean="0"/>
              <a:t>PEV Aggregators fill an important gap in the market by making each EV a demand response unit for ancillary service provision and in some case a Virtual Power Plant acting as a spinning reserve to facilitate imbalances in the power market. Furthermore to realize the Socioeconomic Role of PEV Aggregators, it is important to actively monitor the technological evolution of EVs and evaluate cost-benefit interactions between Aggregators and other market entities ensuring their incorporation to operational framework of PEV charging industry.</a:t>
            </a:r>
          </a:p>
          <a:p>
            <a:endParaRPr lang="el-GR" sz="2500" dirty="0"/>
          </a:p>
        </p:txBody>
      </p:sp>
      <p:pic>
        <p:nvPicPr>
          <p:cNvPr id="1028" name="Picture 4"/>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16969362" y="0"/>
            <a:ext cx="13310613" cy="167407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23741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TotalTime>
  <Words>1224</Words>
  <Application>Microsoft Office PowerPoint</Application>
  <PresentationFormat>Προσαρμογή</PresentationFormat>
  <Paragraphs>62</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EV Charging Strategies and the role of PEV Aggregators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58</cp:revision>
  <dcterms:created xsi:type="dcterms:W3CDTF">2018-06-14T15:16:08Z</dcterms:created>
  <dcterms:modified xsi:type="dcterms:W3CDTF">2019-01-23T13:50:27Z</dcterms:modified>
</cp:coreProperties>
</file>